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.jpg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06" r:id="rId3"/>
    <p:sldId id="349" r:id="rId5"/>
    <p:sldId id="348" r:id="rId6"/>
    <p:sldId id="387" r:id="rId7"/>
    <p:sldId id="383" r:id="rId8"/>
    <p:sldId id="391" r:id="rId9"/>
    <p:sldId id="374" r:id="rId10"/>
    <p:sldId id="392" r:id="rId11"/>
    <p:sldId id="372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292F"/>
    <a:srgbClr val="183E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7500" autoAdjust="0"/>
  </p:normalViewPr>
  <p:slideViewPr>
    <p:cSldViewPr snapToGrid="0">
      <p:cViewPr varScale="1">
        <p:scale>
          <a:sx n="96" d="100"/>
          <a:sy n="96" d="100"/>
        </p:scale>
        <p:origin x="1152" y="84"/>
      </p:cViewPr>
      <p:guideLst>
        <p:guide orient="horz" pos="212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customXml" Target="../customXml/item1.xml"/><Relationship Id="rId16" Type="http://schemas.openxmlformats.org/officeDocument/2006/relationships/customXmlProps" Target="../customXml/itemProps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7E50C0-F59D-4265-9884-4BB163F043B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80A37-D431-4B76-A9CC-FA6F7E66E78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这是我今天的汇报提纲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0E64D-F61A-AE41-B0EC-9454024AE08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dirty="0"/>
              <a:t>首先介绍一下本论文的研究背景与意义</a:t>
            </a: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0E64D-F61A-AE41-B0EC-9454024AE08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dirty="0"/>
              <a:t>首先介绍一下本论文的研究背景与意义</a:t>
            </a: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0E64D-F61A-AE41-B0EC-9454024AE08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600" dirty="0"/>
              <a:t>首先介绍一下本论文的研究背景与意义</a:t>
            </a:r>
            <a:endParaRPr lang="zh-CN" altLang="en-US" sz="16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20E64D-F61A-AE41-B0EC-9454024AE08A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B9571-4ED6-4C81-B95F-91FC05788F20}" type="slidenum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79425" y="1279525"/>
            <a:ext cx="6140450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50000"/>
              </a:lnSpc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DBD13-4AC8-4FCD-9B2D-95A1636FBB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9214241" y="179334"/>
            <a:ext cx="2703782" cy="646764"/>
            <a:chOff x="9205483" y="280849"/>
            <a:chExt cx="2517243" cy="54846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5483" y="280849"/>
              <a:ext cx="618914" cy="548463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2038" y="341346"/>
              <a:ext cx="2050688" cy="464823"/>
            </a:xfrm>
            <a:prstGeom prst="rect">
              <a:avLst/>
            </a:prstGeom>
          </p:spPr>
        </p:pic>
      </p:grpSp>
      <p:cxnSp>
        <p:nvCxnSpPr>
          <p:cNvPr id="10" name="直接连接符 9"/>
          <p:cNvCxnSpPr/>
          <p:nvPr userDrawn="1"/>
        </p:nvCxnSpPr>
        <p:spPr>
          <a:xfrm>
            <a:off x="523982" y="846166"/>
            <a:ext cx="11178283" cy="0"/>
          </a:xfrm>
          <a:prstGeom prst="line">
            <a:avLst/>
          </a:prstGeom>
          <a:ln w="19050">
            <a:solidFill>
              <a:srgbClr val="CD2626"/>
            </a:solidFill>
          </a:ln>
          <a:effectLst>
            <a:outerShdw blurRad="50800" dist="38100" dir="5400000" algn="t" rotWithShape="0">
              <a:srgbClr val="D9D7DA">
                <a:alpha val="6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23982" y="77329"/>
            <a:ext cx="813731" cy="81373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10000" t="60000" r="-10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0BEA-91DE-425F-9A70-60AC6B27C6D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3108D-736D-4D0B-9347-29A7A9B45C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13.xml"/><Relationship Id="rId10" Type="http://schemas.openxmlformats.org/officeDocument/2006/relationships/image" Target="../media/image19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2776746" y="4635211"/>
            <a:ext cx="6638508" cy="2476239"/>
          </a:xfrm>
          <a:prstGeom prst="rect">
            <a:avLst/>
          </a:prstGeom>
          <a:blipFill dpi="0" rotWithShape="1">
            <a:blip r:embed="rId1">
              <a:alphaModFix amt="5000"/>
            </a:blip>
            <a:srcRect/>
            <a:stretch>
              <a:fillRect t="-50527" b="1"/>
            </a:stretch>
          </a:blip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矩形: 圆角 3"/>
          <p:cNvSpPr/>
          <p:nvPr/>
        </p:nvSpPr>
        <p:spPr>
          <a:xfrm>
            <a:off x="5172076" y="5945840"/>
            <a:ext cx="1533524" cy="254935"/>
          </a:xfrm>
          <a:prstGeom prst="roundRect">
            <a:avLst>
              <a:gd name="adj" fmla="val 6648"/>
            </a:avLst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fld id="{176E9124-94C9-45F8-991C-9243C15143EC}" type="datetime1">
              <a:rPr lang="zh-CN" altLang="en-US" sz="1600" spc="100">
                <a:latin typeface="Bahnschrift Light" panose="020B0502040204020203" pitchFamily="34" charset="0"/>
                <a:ea typeface="微软雅黑" panose="020B0503020204020204" pitchFamily="34" charset="-122"/>
              </a:rPr>
            </a:fld>
            <a:endParaRPr lang="zh-CN" altLang="en-US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2486290" y="2432693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486290" y="4401169"/>
            <a:ext cx="7219421" cy="0"/>
          </a:xfrm>
          <a:prstGeom prst="line">
            <a:avLst/>
          </a:prstGeom>
          <a:ln w="12700">
            <a:solidFill>
              <a:srgbClr val="AB2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01015" y="2837180"/>
            <a:ext cx="1150620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3200" b="1" dirty="0">
                <a:solidFill>
                  <a:srgbClr val="AB2B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WiMate: Location-independent</a:t>
            </a:r>
            <a:r>
              <a:rPr lang="en-US" altLang="zh-CN" sz="3200" b="1" dirty="0">
                <a:solidFill>
                  <a:srgbClr val="AB2B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3200" b="1" dirty="0">
                <a:solidFill>
                  <a:srgbClr val="AB2B2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MaterialIdentification Based on Commercial WiFi Devices</a:t>
            </a:r>
            <a:endParaRPr lang="zh-CN" altLang="en-US" sz="3200" b="1" dirty="0">
              <a:solidFill>
                <a:srgbClr val="AB2B2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 rot="19489470">
            <a:off x="2087430" y="75101"/>
            <a:ext cx="7815223" cy="70259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 rot="19677627">
            <a:off x="1696367" y="-185105"/>
            <a:ext cx="8799268" cy="7539332"/>
          </a:xfrm>
          <a:prstGeom prst="rect">
            <a:avLst/>
          </a:prstGeom>
          <a:noFill/>
          <a:ln w="3937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75000">
                  <a:srgbClr val="D9D7DA">
                    <a:alpha val="36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 rot="19689791">
            <a:off x="1250990" y="-594491"/>
            <a:ext cx="9690020" cy="8358103"/>
          </a:xfrm>
          <a:prstGeom prst="rect">
            <a:avLst/>
          </a:prstGeom>
          <a:noFill/>
          <a:ln w="254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rot="19677627">
            <a:off x="837848" y="-966170"/>
            <a:ext cx="10516304" cy="9101460"/>
          </a:xfrm>
          <a:prstGeom prst="rect">
            <a:avLst/>
          </a:prstGeom>
          <a:noFill/>
          <a:ln w="3048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69000">
                  <a:srgbClr val="D9D7DA">
                    <a:alpha val="32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 rot="19677627">
            <a:off x="631957" y="-1193179"/>
            <a:ext cx="10928087" cy="9555478"/>
          </a:xfrm>
          <a:prstGeom prst="rect">
            <a:avLst/>
          </a:prstGeom>
          <a:noFill/>
          <a:ln w="1270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0" name="直角三角形 19"/>
          <p:cNvSpPr/>
          <p:nvPr/>
        </p:nvSpPr>
        <p:spPr>
          <a:xfrm flipV="1">
            <a:off x="0" y="0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1" name="直角三角形 20"/>
          <p:cNvSpPr/>
          <p:nvPr/>
        </p:nvSpPr>
        <p:spPr>
          <a:xfrm rot="16200000" flipV="1">
            <a:off x="-559805" y="4699477"/>
            <a:ext cx="2809876" cy="1756941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直角三角形 21"/>
          <p:cNvSpPr/>
          <p:nvPr/>
        </p:nvSpPr>
        <p:spPr>
          <a:xfrm rot="16200000" flipH="1">
            <a:off x="9801294" y="562042"/>
            <a:ext cx="2952749" cy="1828666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直角三角形 22"/>
          <p:cNvSpPr/>
          <p:nvPr/>
        </p:nvSpPr>
        <p:spPr>
          <a:xfrm flipH="1">
            <a:off x="9783191" y="5443226"/>
            <a:ext cx="2442147" cy="1414770"/>
          </a:xfrm>
          <a:prstGeom prst="rtTriangle">
            <a:avLst/>
          </a:prstGeom>
          <a:solidFill>
            <a:srgbClr val="AB2B2B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886569" y="831911"/>
            <a:ext cx="4399811" cy="813731"/>
            <a:chOff x="4386699" y="746886"/>
            <a:chExt cx="4399811" cy="813731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86699" y="746886"/>
              <a:ext cx="813731" cy="813731"/>
            </a:xfrm>
            <a:prstGeom prst="rect">
              <a:avLst/>
            </a:prstGeom>
          </p:spPr>
        </p:pic>
        <p:grpSp>
          <p:nvGrpSpPr>
            <p:cNvPr id="25" name="组合 24"/>
            <p:cNvGrpSpPr/>
            <p:nvPr/>
          </p:nvGrpSpPr>
          <p:grpSpPr>
            <a:xfrm>
              <a:off x="5384803" y="746904"/>
              <a:ext cx="3401707" cy="813713"/>
              <a:chOff x="9205483" y="280849"/>
              <a:chExt cx="2517243" cy="548463"/>
            </a:xfrm>
          </p:grpSpPr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5483" y="280849"/>
                <a:ext cx="618914" cy="548463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2038" y="341346"/>
                <a:ext cx="2050688" cy="464823"/>
              </a:xfrm>
              <a:prstGeom prst="rect">
                <a:avLst/>
              </a:prstGeom>
            </p:spPr>
          </p:pic>
        </p:grpSp>
      </p:grpSp>
      <p:sp>
        <p:nvSpPr>
          <p:cNvPr id="2" name="文本框 1"/>
          <p:cNvSpPr txBox="1"/>
          <p:nvPr/>
        </p:nvSpPr>
        <p:spPr>
          <a:xfrm>
            <a:off x="5093970" y="4973955"/>
            <a:ext cx="18592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汇报人：</a:t>
            </a:r>
            <a:r>
              <a:rPr lang="zh-CN" altLang="en-US"/>
              <a:t>王晨巍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5423917" y="878569"/>
            <a:ext cx="14927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   录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193404" y="2357872"/>
            <a:ext cx="535361" cy="648000"/>
          </a:xfrm>
          <a:prstGeom prst="roundRect">
            <a:avLst/>
          </a:prstGeom>
          <a:solidFill>
            <a:srgbClr val="A6292F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193404" y="3581740"/>
            <a:ext cx="535361" cy="648000"/>
          </a:xfrm>
          <a:prstGeom prst="roundRect">
            <a:avLst/>
          </a:prstGeom>
          <a:solidFill>
            <a:srgbClr val="A6292F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4191277" y="2357872"/>
            <a:ext cx="5082789" cy="648000"/>
          </a:xfrm>
          <a:prstGeom prst="roundRect">
            <a:avLst/>
          </a:prstGeom>
          <a:solidFill>
            <a:srgbClr val="A6292F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概况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4191276" y="3572770"/>
            <a:ext cx="5082789" cy="648000"/>
          </a:xfrm>
          <a:prstGeom prst="roundRect">
            <a:avLst/>
          </a:prstGeom>
          <a:solidFill>
            <a:srgbClr val="A6292F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理论基础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3F8F-43FE-42DE-8D5E-9BA1E4E3DE82}" type="slidenum">
              <a:rPr lang="zh-CN" altLang="en-US" smtClean="0"/>
            </a:fld>
            <a:endParaRPr lang="zh-CN" altLang="en-US"/>
          </a:p>
        </p:txBody>
      </p:sp>
      <p:sp>
        <p:nvSpPr>
          <p:cNvPr id="12" name="圆角矩形 20"/>
          <p:cNvSpPr/>
          <p:nvPr/>
        </p:nvSpPr>
        <p:spPr>
          <a:xfrm>
            <a:off x="3193404" y="4943226"/>
            <a:ext cx="535361" cy="648000"/>
          </a:xfrm>
          <a:prstGeom prst="roundRect">
            <a:avLst/>
          </a:prstGeom>
          <a:solidFill>
            <a:srgbClr val="A6292F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圆角矩形 23"/>
          <p:cNvSpPr/>
          <p:nvPr/>
        </p:nvSpPr>
        <p:spPr>
          <a:xfrm>
            <a:off x="4191275" y="4943226"/>
            <a:ext cx="5082788" cy="648000"/>
          </a:xfrm>
          <a:prstGeom prst="roundRect">
            <a:avLst/>
          </a:prstGeom>
          <a:solidFill>
            <a:srgbClr val="A6292F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实验</a:t>
            </a: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Rounded Rectangle 10"/>
          <p:cNvSpPr/>
          <p:nvPr/>
        </p:nvSpPr>
        <p:spPr>
          <a:xfrm>
            <a:off x="3131529" y="1532764"/>
            <a:ext cx="6162005" cy="109127"/>
          </a:xfrm>
          <a:prstGeom prst="roundRect">
            <a:avLst>
              <a:gd name="adj" fmla="val 0"/>
            </a:avLst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4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Rounded Rectangle 11"/>
          <p:cNvSpPr/>
          <p:nvPr/>
        </p:nvSpPr>
        <p:spPr>
          <a:xfrm>
            <a:off x="3132686" y="1650987"/>
            <a:ext cx="6162005" cy="109127"/>
          </a:xfrm>
          <a:prstGeom prst="roundRect">
            <a:avLst>
              <a:gd name="adj" fmla="val 0"/>
            </a:avLst>
          </a:prstGeom>
          <a:solidFill>
            <a:srgbClr val="A6292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40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50608" y="58920"/>
            <a:ext cx="2581834" cy="694111"/>
            <a:chOff x="4894198" y="822404"/>
            <a:chExt cx="3401707" cy="813713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198" y="822404"/>
              <a:ext cx="836377" cy="813713"/>
            </a:xfrm>
            <a:prstGeom prst="rect">
              <a:avLst/>
            </a:prstGeom>
          </p:spPr>
        </p:pic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683" y="912159"/>
              <a:ext cx="2771222" cy="6896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814803" y="2722361"/>
            <a:ext cx="5758637" cy="1003121"/>
            <a:chOff x="2007549" y="2846406"/>
            <a:chExt cx="3355656" cy="1003121"/>
          </a:xfrm>
        </p:grpSpPr>
        <p:sp>
          <p:nvSpPr>
            <p:cNvPr id="8" name="矩形 7"/>
            <p:cNvSpPr/>
            <p:nvPr/>
          </p:nvSpPr>
          <p:spPr>
            <a:xfrm>
              <a:off x="2867035" y="2846406"/>
              <a:ext cx="1527465" cy="829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系统概况</a:t>
              </a:r>
              <a:endPara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007549" y="3387862"/>
              <a:ext cx="335565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" name="圆角矩形 1"/>
          <p:cNvSpPr/>
          <p:nvPr/>
        </p:nvSpPr>
        <p:spPr>
          <a:xfrm>
            <a:off x="3490802" y="2878254"/>
            <a:ext cx="648000" cy="648000"/>
          </a:xfrm>
          <a:prstGeom prst="roundRect">
            <a:avLst/>
          </a:prstGeom>
          <a:solidFill>
            <a:srgbClr val="A6292F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Rounded Rectangle 10"/>
          <p:cNvSpPr/>
          <p:nvPr/>
        </p:nvSpPr>
        <p:spPr>
          <a:xfrm flipV="1">
            <a:off x="3487746" y="3725481"/>
            <a:ext cx="5359423" cy="101514"/>
          </a:xfrm>
          <a:prstGeom prst="roundRect">
            <a:avLst>
              <a:gd name="adj" fmla="val 0"/>
            </a:avLst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44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flipV="1">
            <a:off x="3487744" y="3836610"/>
            <a:ext cx="5359424" cy="75206"/>
          </a:xfrm>
          <a:prstGeom prst="roundRect">
            <a:avLst>
              <a:gd name="adj" fmla="val 0"/>
            </a:avLst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44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3F8F-43FE-42DE-8D5E-9BA1E4E3DE82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0608" y="58920"/>
            <a:ext cx="2581834" cy="694111"/>
            <a:chOff x="4894198" y="822404"/>
            <a:chExt cx="3401707" cy="813713"/>
          </a:xfrm>
        </p:grpSpPr>
        <p:pic>
          <p:nvPicPr>
            <p:cNvPr id="14" name="图片 2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198" y="822404"/>
              <a:ext cx="836377" cy="813713"/>
            </a:xfrm>
            <a:prstGeom prst="rect">
              <a:avLst/>
            </a:prstGeom>
          </p:spPr>
        </p:pic>
        <p:pic>
          <p:nvPicPr>
            <p:cNvPr id="15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683" y="912159"/>
              <a:ext cx="2771222" cy="6896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426054" y="247676"/>
            <a:ext cx="8106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D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r>
              <a:rPr lang="en-US" altLang="zh-CN" sz="3000" b="1" dirty="0">
                <a:solidFill>
                  <a:srgbClr val="C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3000" b="1" dirty="0">
              <a:solidFill>
                <a:srgbClr val="CD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92593" y="273047"/>
            <a:ext cx="4234396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系统概况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30897" y="1029523"/>
            <a:ext cx="10853432" cy="4646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200000"/>
              </a:lnSpc>
              <a:spcAft>
                <a:spcPts val="600"/>
              </a:spcAft>
              <a:buSzPct val="120000"/>
            </a:pP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系统目标：实现对六种材料的分类识别</a:t>
            </a:r>
            <a:endParaRPr lang="zh-CN" altLang="en-US" sz="16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  <a:spcAft>
                <a:spcPts val="600"/>
              </a:spcAft>
              <a:buSzPct val="120000"/>
            </a:pP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             </a:t>
            </a:r>
            <a:endParaRPr lang="en-US" altLang="zh-CN" sz="16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  <a:spcAft>
                <a:spcPts val="600"/>
              </a:spcAft>
              <a:buSzPct val="120000"/>
            </a:pPr>
            <a:endParaRPr lang="zh-CN" altLang="en-US" sz="16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  <a:spcAft>
                <a:spcPts val="600"/>
              </a:spcAft>
              <a:buSzPct val="120000"/>
            </a:pPr>
            <a:endParaRPr lang="zh-CN" altLang="en-US" sz="16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  <a:spcAft>
                <a:spcPts val="600"/>
              </a:spcAft>
              <a:buSzPct val="120000"/>
            </a:pPr>
            <a:endParaRPr lang="zh-CN" altLang="en-US" sz="16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  <a:spcAft>
                <a:spcPts val="600"/>
              </a:spcAft>
              <a:buSzPct val="120000"/>
            </a:pP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解决问题：根据</a:t>
            </a: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CSI</a:t>
            </a: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信号的振幅、相位变化，获取</a:t>
            </a: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特征值</a:t>
            </a:r>
            <a:endParaRPr lang="zh-CN" altLang="en-US" sz="16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lvl="0">
              <a:lnSpc>
                <a:spcPct val="200000"/>
              </a:lnSpc>
              <a:spcAft>
                <a:spcPts val="600"/>
              </a:spcAft>
              <a:buSzPct val="120000"/>
            </a:pP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分类</a:t>
            </a: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方法：</a:t>
            </a:r>
            <a:r>
              <a:rPr lang="en-US" altLang="zh-CN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SVM</a:t>
            </a:r>
            <a:r>
              <a:rPr lang="zh-CN" altLang="en-US" sz="16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分类</a:t>
            </a:r>
            <a:endParaRPr lang="en-US" altLang="zh-CN" sz="1600" b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SzPct val="120000"/>
            </a:pPr>
            <a:r>
              <a:rPr lang="en-US" altLang="zh-CN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	</a:t>
            </a:r>
            <a:endParaRPr lang="en-US" altLang="zh-CN" sz="16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15695" y="2468245"/>
            <a:ext cx="32873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/>
              <a:t>特征值</a:t>
            </a:r>
            <a:endParaRPr lang="zh-CN" altLang="en-US" b="1"/>
          </a:p>
          <a:p>
            <a:pPr algn="ctr"/>
            <a:r>
              <a:rPr lang="zh-CN" altLang="en-US" b="1"/>
              <a:t>（仅与材料自身</a:t>
            </a:r>
            <a:r>
              <a:rPr lang="zh-CN" altLang="en-US" b="1"/>
              <a:t>有关）</a:t>
            </a:r>
            <a:endParaRPr lang="zh-CN" altLang="en-US" b="1"/>
          </a:p>
          <a:p>
            <a:endParaRPr lang="zh-CN" altLang="en-US" b="1"/>
          </a:p>
          <a:p>
            <a:endParaRPr lang="zh-CN" altLang="en-US" b="1"/>
          </a:p>
        </p:txBody>
      </p:sp>
      <p:sp>
        <p:nvSpPr>
          <p:cNvPr id="9" name="下箭头 8"/>
          <p:cNvSpPr/>
          <p:nvPr/>
        </p:nvSpPr>
        <p:spPr>
          <a:xfrm>
            <a:off x="2701925" y="2123440"/>
            <a:ext cx="105410" cy="2203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上箭头 10"/>
          <p:cNvSpPr/>
          <p:nvPr/>
        </p:nvSpPr>
        <p:spPr>
          <a:xfrm>
            <a:off x="2701925" y="3328670"/>
            <a:ext cx="114935" cy="20129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6045" y="1510030"/>
            <a:ext cx="3897630" cy="368554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48385" y="1602740"/>
            <a:ext cx="38392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（</a:t>
            </a:r>
            <a:r>
              <a:rPr lang="zh-CN" altLang="en-US" b="1"/>
              <a:t>木板，纸板，镍，木屑，铁和钛）</a:t>
            </a:r>
            <a:endParaRPr lang="zh-CN" altLang="en-US" b="1"/>
          </a:p>
          <a:p>
            <a:endParaRPr lang="zh-CN" altLang="en-US"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814803" y="2722361"/>
            <a:ext cx="5758637" cy="1003121"/>
            <a:chOff x="2007549" y="2846406"/>
            <a:chExt cx="3355656" cy="1003121"/>
          </a:xfrm>
        </p:grpSpPr>
        <p:sp>
          <p:nvSpPr>
            <p:cNvPr id="8" name="矩形 7"/>
            <p:cNvSpPr/>
            <p:nvPr/>
          </p:nvSpPr>
          <p:spPr>
            <a:xfrm>
              <a:off x="2867032" y="2846406"/>
              <a:ext cx="1527465" cy="829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理论基础</a:t>
              </a:r>
              <a:endPara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007549" y="3387862"/>
              <a:ext cx="335565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" name="圆角矩形 1"/>
          <p:cNvSpPr/>
          <p:nvPr/>
        </p:nvSpPr>
        <p:spPr>
          <a:xfrm>
            <a:off x="3490802" y="2878254"/>
            <a:ext cx="648000" cy="648000"/>
          </a:xfrm>
          <a:prstGeom prst="roundRect">
            <a:avLst/>
          </a:prstGeom>
          <a:solidFill>
            <a:srgbClr val="A6292F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Rounded Rectangle 10"/>
          <p:cNvSpPr/>
          <p:nvPr/>
        </p:nvSpPr>
        <p:spPr>
          <a:xfrm flipV="1">
            <a:off x="3487746" y="3725481"/>
            <a:ext cx="5359423" cy="101514"/>
          </a:xfrm>
          <a:prstGeom prst="roundRect">
            <a:avLst>
              <a:gd name="adj" fmla="val 0"/>
            </a:avLst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44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flipV="1">
            <a:off x="3487744" y="3836610"/>
            <a:ext cx="5359424" cy="75206"/>
          </a:xfrm>
          <a:prstGeom prst="roundRect">
            <a:avLst>
              <a:gd name="adj" fmla="val 0"/>
            </a:avLst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44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3F8F-43FE-42DE-8D5E-9BA1E4E3DE82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0608" y="58920"/>
            <a:ext cx="2581834" cy="694111"/>
            <a:chOff x="4894198" y="822404"/>
            <a:chExt cx="3401707" cy="813713"/>
          </a:xfrm>
        </p:grpSpPr>
        <p:pic>
          <p:nvPicPr>
            <p:cNvPr id="14" name="图片 2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198" y="822404"/>
              <a:ext cx="836377" cy="813713"/>
            </a:xfrm>
            <a:prstGeom prst="rect">
              <a:avLst/>
            </a:prstGeom>
          </p:spPr>
        </p:pic>
        <p:pic>
          <p:nvPicPr>
            <p:cNvPr id="15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683" y="912159"/>
              <a:ext cx="2771222" cy="6896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426054" y="247676"/>
            <a:ext cx="81064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D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r>
              <a:rPr lang="en-US" altLang="zh-CN" sz="3000" b="1" dirty="0">
                <a:solidFill>
                  <a:srgbClr val="C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3000" b="1" dirty="0">
              <a:solidFill>
                <a:srgbClr val="CD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92593" y="273047"/>
            <a:ext cx="423439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理论基础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>
              <a:lnSpc>
                <a:spcPct val="125000"/>
              </a:lnSpc>
            </a:pP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93090" y="1137920"/>
            <a:ext cx="244348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（</a:t>
            </a:r>
            <a:r>
              <a:rPr lang="en-US" altLang="zh-CN"/>
              <a:t>1</a:t>
            </a:r>
            <a:r>
              <a:rPr lang="zh-CN" altLang="en-US"/>
              <a:t>）</a:t>
            </a:r>
            <a:r>
              <a:rPr lang="en-US" altLang="zh-CN"/>
              <a:t>CSI</a:t>
            </a:r>
            <a:r>
              <a:rPr lang="zh-CN" altLang="en-US"/>
              <a:t>信号</a:t>
            </a:r>
            <a:endParaRPr lang="zh-CN" altLang="en-US"/>
          </a:p>
          <a:p>
            <a:endParaRPr lang="zh-CN" altLang="en-US"/>
          </a:p>
          <a:p>
            <a:r>
              <a:rPr lang="en-US" altLang="zh-CN"/>
              <a:t>        </a:t>
            </a:r>
            <a:r>
              <a:rPr lang="zh-CN" altLang="en-US"/>
              <a:t>信道频率</a:t>
            </a:r>
            <a:r>
              <a:rPr lang="zh-CN" altLang="en-US"/>
              <a:t>响应：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1525" y="1543685"/>
            <a:ext cx="2533650" cy="2952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525" y="2094865"/>
            <a:ext cx="1819275" cy="276225"/>
          </a:xfrm>
          <a:prstGeom prst="rect">
            <a:avLst/>
          </a:prstGeom>
        </p:spPr>
      </p:pic>
      <p:sp>
        <p:nvSpPr>
          <p:cNvPr id="9" name="右大括号 8"/>
          <p:cNvSpPr/>
          <p:nvPr/>
        </p:nvSpPr>
        <p:spPr>
          <a:xfrm>
            <a:off x="5951220" y="1731645"/>
            <a:ext cx="76835" cy="4502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810" y="1842770"/>
            <a:ext cx="3714750" cy="2667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593090" y="2734945"/>
                <a:ext cx="8550275" cy="645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/>
                  <a:t>（</a:t>
                </a:r>
                <a:r>
                  <a:rPr lang="en-US" altLang="zh-CN"/>
                  <a:t>2</a:t>
                </a:r>
                <a:r>
                  <a:rPr lang="zh-CN" altLang="en-US"/>
                  <a:t>）理论模型：信号在介质中传播，振幅以</a:t>
                </a:r>
                <a:r>
                  <a:rPr lang="en-US" altLang="zh-CN"/>
                  <a:t>           </a:t>
                </a:r>
                <a:r>
                  <a:rPr lang="zh-CN" altLang="en-US"/>
                  <a:t>衰减，相位变化</a:t>
                </a:r>
                <a:r>
                  <a:rPr lang="zh-CN" altLang="en-US"/>
                  <a:t>为</a:t>
                </a:r>
                <a:endParaRPr lang="zh-CN" altLang="en-US"/>
              </a:p>
              <a:p>
                <a:r>
                  <a:rPr lang="en-US" altLang="zh-CN"/>
                  <a:t>                         </a:t>
                </a:r>
                <a:r>
                  <a:rPr lang="zh-CN" altLang="en-US"/>
                  <a:t>（</a:t>
                </a:r>
                <a:r>
                  <a:rPr lang="en-US" altLang="zh-CN"/>
                  <a:t>D</a:t>
                </a:r>
                <a:r>
                  <a:rPr lang="zh-CN" altLang="en-US"/>
                  <a:t>为传播距离，即材料的厚度，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𝐼</m:t>
                        </m:r>
                      </m:sub>
                    </m:sSub>
                    <m:r>
                      <a:rPr lang="en-US" altLang="zh-CN" i="1">
                        <a:latin typeface="Cambria Math" panose="02040503050406030204" charset="0"/>
                        <a:cs typeface="Cambria Math" panose="02040503050406030204" charset="0"/>
                      </a:rPr>
                      <m:t>、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𝐾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为仅与材料自身相关的</a:t>
                </a:r>
                <a:r>
                  <a:rPr lang="zh-CN" altLang="en-US">
                    <a:latin typeface="Cambria Math" panose="02040503050406030204" charset="0"/>
                    <a:cs typeface="Cambria Math" panose="02040503050406030204" charset="0"/>
                  </a:rPr>
                  <a:t>值）</a:t>
                </a:r>
                <a:endParaRPr lang="zh-CN" altLang="en-US"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90" y="2734945"/>
                <a:ext cx="8550275" cy="6451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rcRect t="12083" r="-205"/>
          <a:stretch>
            <a:fillRect/>
          </a:stretch>
        </p:blipFill>
        <p:spPr>
          <a:xfrm>
            <a:off x="5224780" y="2785110"/>
            <a:ext cx="620395" cy="2679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7790" y="2776855"/>
            <a:ext cx="704850" cy="27622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25305" y="2734945"/>
            <a:ext cx="2648585" cy="989965"/>
          </a:xfrm>
          <a:prstGeom prst="rect">
            <a:avLst/>
          </a:prstGeom>
        </p:spPr>
      </p:pic>
      <p:sp>
        <p:nvSpPr>
          <p:cNvPr id="16" name="右箭头 15"/>
          <p:cNvSpPr/>
          <p:nvPr/>
        </p:nvSpPr>
        <p:spPr>
          <a:xfrm>
            <a:off x="9047480" y="3150235"/>
            <a:ext cx="210820" cy="1149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/>
              <p:cNvSpPr txBox="1"/>
              <p:nvPr/>
            </p:nvSpPr>
            <p:spPr>
              <a:xfrm>
                <a:off x="2341816" y="3442271"/>
                <a:ext cx="6601460" cy="42735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𝑅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𝑓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𝑡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𝑅</m:t>
                              </m:r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sub>
                          </m:sSub>
                        </m:sup>
                      </m:sSup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𝑙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’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𝑓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𝑡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∙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𝐷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𝑗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(</m:t>
                          </m:r>
                          <m:sSubSup>
                            <m:sSubSup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’</m:t>
                              </m:r>
                            </m:sup>
                          </m:sSub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𝑅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∙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𝐷</m:t>
                          </m:r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𝑓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,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𝑡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𝑚</m:t>
                              </m:r>
                            </m:sub>
                          </m:sSub>
                        </m:sup>
                      </m:sSup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  (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∗</m:t>
                      </m:r>
                      <m:r>
                        <a:rPr lang="en-US" altLang="zh-CN" i="1">
                          <a:latin typeface="Cambria Math" panose="02040503050406030204" charset="0"/>
                          <a:cs typeface="Cambria Math" panose="02040503050406030204" charset="0"/>
                        </a:rPr>
                        <m:t>)</m:t>
                      </m:r>
                    </m:oMath>
                  </m:oMathPara>
                </a14:m>
                <a:endParaRPr lang="zh-CN" altLang="en-US"/>
              </a:p>
            </p:txBody>
          </p:sp>
        </mc:Choice>
        <mc:Fallback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1816" y="3442271"/>
                <a:ext cx="6601460" cy="427355"/>
              </a:xfrm>
              <a:prstGeom prst="rect">
                <a:avLst/>
              </a:prstGeom>
              <a:blipFill rotWithShape="1">
                <a:blip r:embed="rId8"/>
                <a:stretch>
                  <a:fillRect l="-9" t="-134" r="-136" b="1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左弧形箭头 19"/>
          <p:cNvSpPr/>
          <p:nvPr/>
        </p:nvSpPr>
        <p:spPr>
          <a:xfrm>
            <a:off x="210185" y="2085975"/>
            <a:ext cx="450215" cy="14478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3885" y="4258945"/>
            <a:ext cx="4781550" cy="666750"/>
          </a:xfrm>
          <a:prstGeom prst="rect">
            <a:avLst/>
          </a:prstGeom>
        </p:spPr>
      </p:pic>
      <p:sp>
        <p:nvSpPr>
          <p:cNvPr id="22" name="下箭头 21"/>
          <p:cNvSpPr/>
          <p:nvPr/>
        </p:nvSpPr>
        <p:spPr>
          <a:xfrm>
            <a:off x="5433695" y="3897630"/>
            <a:ext cx="133985" cy="249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下箭头 22"/>
          <p:cNvSpPr/>
          <p:nvPr/>
        </p:nvSpPr>
        <p:spPr>
          <a:xfrm>
            <a:off x="5433695" y="4975860"/>
            <a:ext cx="133985" cy="2495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92015" y="5396230"/>
            <a:ext cx="1685925" cy="46672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6468745" y="5396230"/>
            <a:ext cx="9874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(</a:t>
            </a:r>
            <a:r>
              <a:rPr lang="zh-CN" altLang="en-US"/>
              <a:t>特征值）</a:t>
            </a:r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3814802" y="2722361"/>
            <a:ext cx="5758637" cy="1003121"/>
            <a:chOff x="2007549" y="2846406"/>
            <a:chExt cx="3355656" cy="1003121"/>
          </a:xfrm>
        </p:grpSpPr>
        <p:sp>
          <p:nvSpPr>
            <p:cNvPr id="8" name="矩形 7"/>
            <p:cNvSpPr/>
            <p:nvPr/>
          </p:nvSpPr>
          <p:spPr>
            <a:xfrm>
              <a:off x="2867035" y="2846406"/>
              <a:ext cx="1527465" cy="8299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实验流程</a:t>
              </a:r>
              <a:endPara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2007549" y="3387862"/>
              <a:ext cx="335565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6" name="圆角矩形 1"/>
          <p:cNvSpPr/>
          <p:nvPr/>
        </p:nvSpPr>
        <p:spPr>
          <a:xfrm>
            <a:off x="3490802" y="2878254"/>
            <a:ext cx="648000" cy="648000"/>
          </a:xfrm>
          <a:prstGeom prst="roundRect">
            <a:avLst/>
          </a:prstGeom>
          <a:solidFill>
            <a:srgbClr val="A6292F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Rounded Rectangle 10"/>
          <p:cNvSpPr/>
          <p:nvPr/>
        </p:nvSpPr>
        <p:spPr>
          <a:xfrm flipV="1">
            <a:off x="3487746" y="3725481"/>
            <a:ext cx="5359423" cy="101514"/>
          </a:xfrm>
          <a:prstGeom prst="roundRect">
            <a:avLst>
              <a:gd name="adj" fmla="val 0"/>
            </a:avLst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44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 flipV="1">
            <a:off x="3487744" y="3836610"/>
            <a:ext cx="5359424" cy="75206"/>
          </a:xfrm>
          <a:prstGeom prst="roundRect">
            <a:avLst>
              <a:gd name="adj" fmla="val 0"/>
            </a:avLst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44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93F8F-43FE-42DE-8D5E-9BA1E4E3DE82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50608" y="58920"/>
            <a:ext cx="2581834" cy="694111"/>
            <a:chOff x="4894198" y="822404"/>
            <a:chExt cx="3401707" cy="813713"/>
          </a:xfrm>
        </p:grpSpPr>
        <p:pic>
          <p:nvPicPr>
            <p:cNvPr id="14" name="图片 25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4198" y="822404"/>
              <a:ext cx="836377" cy="813713"/>
            </a:xfrm>
            <a:prstGeom prst="rect">
              <a:avLst/>
            </a:prstGeom>
          </p:spPr>
        </p:pic>
        <p:pic>
          <p:nvPicPr>
            <p:cNvPr id="15" name="图片 2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683" y="912159"/>
              <a:ext cx="2771222" cy="6896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426054" y="247676"/>
            <a:ext cx="810644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>
                <a:solidFill>
                  <a:srgbClr val="CD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r>
              <a:rPr lang="en-US" altLang="zh-CN" sz="3000" b="1" dirty="0">
                <a:solidFill>
                  <a:srgbClr val="CD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zh-CN" altLang="en-US" sz="3000" b="1" dirty="0">
              <a:solidFill>
                <a:srgbClr val="CD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92593" y="273047"/>
            <a:ext cx="4234396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</a:pPr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实验流程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" name="ECB019B1-382A-4266-B25C-5B523AA43C14-1" descr="wp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1035" y="1195070"/>
            <a:ext cx="5742940" cy="44678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905" y="1774825"/>
            <a:ext cx="3895725" cy="29622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0"/>
          <p:cNvSpPr/>
          <p:nvPr/>
        </p:nvSpPr>
        <p:spPr>
          <a:xfrm>
            <a:off x="1249680" y="2772230"/>
            <a:ext cx="9700260" cy="108000"/>
          </a:xfrm>
          <a:prstGeom prst="roundRect">
            <a:avLst>
              <a:gd name="adj" fmla="val 0"/>
            </a:avLst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44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ounded Rectangle 11"/>
          <p:cNvSpPr/>
          <p:nvPr/>
        </p:nvSpPr>
        <p:spPr>
          <a:xfrm>
            <a:off x="1249680" y="2890452"/>
            <a:ext cx="9700260" cy="108000"/>
          </a:xfrm>
          <a:prstGeom prst="roundRect">
            <a:avLst>
              <a:gd name="adj" fmla="val 0"/>
            </a:avLst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44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12521" y="2128563"/>
            <a:ext cx="99745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3600" b="1" dirty="0">
              <a:solidFill>
                <a:srgbClr val="AB2B2B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ctrTitle"/>
          </p:nvPr>
        </p:nvSpPr>
        <p:spPr>
          <a:xfrm>
            <a:off x="2086428" y="2918460"/>
            <a:ext cx="8126730" cy="2212923"/>
          </a:xfrm>
        </p:spPr>
        <p:txBody>
          <a:bodyPr>
            <a:noAutofit/>
          </a:bodyPr>
          <a:lstStyle/>
          <a:p>
            <a:r>
              <a:rPr lang="zh-CN" altLang="en-US" sz="4200" b="1" dirty="0">
                <a:solidFill>
                  <a:srgbClr val="3E388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谢谢</a:t>
            </a:r>
            <a:r>
              <a:rPr lang="en-US" altLang="zh-CN" sz="4200" b="1" dirty="0">
                <a:solidFill>
                  <a:srgbClr val="3E388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!</a:t>
            </a:r>
            <a:br>
              <a:rPr lang="en-US" altLang="zh-CN" sz="4200" b="1" dirty="0">
                <a:solidFill>
                  <a:srgbClr val="3E388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br>
              <a:rPr lang="en-US" altLang="zh-CN" sz="4400" b="1" dirty="0">
                <a:solidFill>
                  <a:srgbClr val="3E388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4200" b="1" dirty="0">
              <a:solidFill>
                <a:srgbClr val="3E388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 rot="19677627">
            <a:off x="1696367" y="-185105"/>
            <a:ext cx="8799268" cy="7539332"/>
          </a:xfrm>
          <a:prstGeom prst="rect">
            <a:avLst/>
          </a:prstGeom>
          <a:noFill/>
          <a:ln w="3937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75000">
                  <a:srgbClr val="D9D7DA">
                    <a:alpha val="36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 rot="19689791">
            <a:off x="1250990" y="-594491"/>
            <a:ext cx="9690020" cy="8358103"/>
          </a:xfrm>
          <a:prstGeom prst="rect">
            <a:avLst/>
          </a:prstGeom>
          <a:noFill/>
          <a:ln w="254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 rot="19677627">
            <a:off x="837848" y="-966170"/>
            <a:ext cx="10516304" cy="9101460"/>
          </a:xfrm>
          <a:prstGeom prst="rect">
            <a:avLst/>
          </a:prstGeom>
          <a:noFill/>
          <a:ln w="304800">
            <a:gradFill flip="none" rotWithShape="1">
              <a:gsLst>
                <a:gs pos="0">
                  <a:schemeClr val="accent3">
                    <a:lumMod val="67000"/>
                    <a:alpha val="0"/>
                  </a:schemeClr>
                </a:gs>
                <a:gs pos="69000">
                  <a:srgbClr val="D9D7DA">
                    <a:alpha val="32000"/>
                  </a:srgbClr>
                </a:gs>
                <a:gs pos="100000">
                  <a:schemeClr val="accent3">
                    <a:lumMod val="60000"/>
                    <a:lumOff val="40000"/>
                    <a:alpha val="0"/>
                  </a:schemeClr>
                </a:gs>
              </a:gsLst>
              <a:lin ang="81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 rot="19677627">
            <a:off x="631957" y="-1193179"/>
            <a:ext cx="10928087" cy="9555478"/>
          </a:xfrm>
          <a:prstGeom prst="rect">
            <a:avLst/>
          </a:prstGeom>
          <a:noFill/>
          <a:ln w="127000">
            <a:solidFill>
              <a:srgbClr val="AB2B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3896094" y="822386"/>
            <a:ext cx="4399811" cy="813731"/>
            <a:chOff x="4386699" y="746886"/>
            <a:chExt cx="4399811" cy="813731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4386699" y="746886"/>
              <a:ext cx="813731" cy="813731"/>
            </a:xfrm>
            <a:prstGeom prst="rect">
              <a:avLst/>
            </a:prstGeom>
          </p:spPr>
        </p:pic>
        <p:grpSp>
          <p:nvGrpSpPr>
            <p:cNvPr id="20" name="组合 19"/>
            <p:cNvGrpSpPr/>
            <p:nvPr/>
          </p:nvGrpSpPr>
          <p:grpSpPr>
            <a:xfrm>
              <a:off x="5384803" y="746904"/>
              <a:ext cx="3401707" cy="813713"/>
              <a:chOff x="9205483" y="280849"/>
              <a:chExt cx="2517243" cy="548463"/>
            </a:xfrm>
          </p:grpSpPr>
          <p:pic>
            <p:nvPicPr>
              <p:cNvPr id="21" name="图片 2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5483" y="280849"/>
                <a:ext cx="618914" cy="548463"/>
              </a:xfrm>
              <a:prstGeom prst="rect">
                <a:avLst/>
              </a:prstGeom>
            </p:spPr>
          </p:pic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72038" y="341346"/>
                <a:ext cx="2050688" cy="464823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>
    <extobj name="ECB019B1-382A-4266-B25C-5B523AA43C14-1">
      <extobjdata type="ECB019B1-382A-4266-B25C-5B523AA43C14" data="ewoJIkZpbGVJZCIgOiAiMTUwODUxOTc1NTg3IiwKCSJHcm91cElkIiA6ICI4MTc0NzcxOTkiLAoJIkltYWdlIiA6ICJpVkJPUncwS0dnb0FBQUFOU1VoRVVnQUFBaW9BQUFHdkNBWUFBQUIxcGY1RkFBQUFDWEJJV1hNQUFBc1RBQUFMRXdFQW1wd1lBQUFnQUVsRVFWUjRuT3pkZDFoVDEvOEg4UGNOQVFWRVVXdWR1SXAxTWhMVWlsSjN0VkFVUmFYdVZXdmRiYlhXTGFKU3E0STRXclNLU3RWV1VZc0xwWTVhclZ1L0pJaEZRVVVjZ0NnV1VDQ1NlWDUvWU82UFNGZ3lFdUR6ZWg2ZUp6bDNuSk53Yi9MSnVlZDhMa0F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S25rT0VNM2dKQktRQ2dXaThjd3hpWUJjT0E0enRMUURTSkdUOFlZaXdhd1F5cVZiZ2VnTE9QNjZCZ2x4VkhleDJlQktrT2dRaWVnWVJuVkFXMEFRckZZdkIvQVlFTTNoRlJNakxHL3BGS3BLOHJ1M0tGamxMeXpjamcrQzFYUkF4VTZBWTJJTVJ6UTVVMHNGazhBc0tORml4Wll0R2dSYkcxdFlXVmxaZWhtRVNPWG1abUorUGg0ckZtekJyZHYzd1pqYklGVUt2MnhMT3FpWTVRVVYza2VuMFZSb1FNVk9nRU56OWdPNlBJbUVva3VjUnpYTlNnb0NDS1J5TkROSVJWTWJHd3NSbzRjQ1FCUkVvbkVvU3pxb0dPVXZLdnlPRDZMUW1Db2lrdkRtOHM5V0xSb0VVUWlFUVVwQmxDalJnM1kyZGxoOGVMRkFBQ080MFlZdUVubHpRRUFiRzF0RGQwT1VnRTFhZEpFKzdCVkdWWkR4eWg1SitWMGZCYXFRZ2Nxb0JQUWFCakxBVjNldEdPaUtFZ203OExTa2g5U1oxNVdkZEF4U3Q1VmVSeWZSVkdoQXhVNkFZMkhzUnpRaEJCQ0twY0tIYWdRUWdncGZaMDZkU3B3dVpPVFU1NnlIajE2RkxpTnM3TnppZHBrU0R0MzdrUjZlcnJlWlcvR2NKQXlKRFIwQXdnaGhGUmNlL2Z1eFlnUi96ODBMU1FrQks2dXJ2ajc3NzloYTJ1TDl1M2I2OTNPemMyTnYyUWNIUjNOci9mdnYvK2lRNGNPL0hyUG5qM0RrU05IQU9nUGtQVDU0b3N2TUczYXRFSzNpWWlJd0pVclZ6Qmp4Z3hzM3J3Wm5UdDM1cGY5OE1NUGlJeU14TysvLzQ2c3JDd0VCQVRBeDhjSEFEQnIxaXhzM0xnUkFKQ2NuTXh2TTMzNmRQejg4ODk1NnBrOGVUSWlJaUp3NGNJRldGaFlGT2sxNkJNYkc0c05HellnS2lvS2pERTRPVGxoN3R5NXNMR3hlZWQ5VmdUVW8wSUlJUVFBb0ZBb29GQW84and1eUlVTEYzRDM3bDBBUUZwYUdvS0RnMkZwYVluNjlldGo5dXpaMkxkdlg3N2JxbFFxcUZTcWZCOXJuMnRkdjM1ZDUrL3MyYk42eTZkTW1jSnZFeEVSZ1lpSUNBUUhCd01Bcmx5NXdwY0JPVDA5ZmZyMFFVQkFBRFFhRFFBZ0ppWUdodzhmeHFKRml5QVVDdkhGRjE5QXFWVHl5eDg4ZUtEMzllZ3JQM255SkI0K2ZGamdlMWdVTXBrTVU2Wk1RYnQyN1JBZUhvNndzRERVcWxVTDMzenpUWW4zYmV5b1I0VVFRZ2dBWVB6NDhVaE5UWVZHbzRHbnB5Y0FJQ3dzVE9leWpqWjQwWmJObkRrVHg0OGZCd0NFaDRmRHpjME5KaVltNk5LbEMzYnUzSW5kdTNmelgvQzUxYTFiRnp0MjdOQXBpNG1KUVpzMmJmSzBTY3ZFeEVSbm1VQWcwRnRlWEhQbXpNR1FJVU53N05neERCdzRFS3RYcjRhSGh3Y2NIQnpnNWVYRnJ6ZDgrSERNbkRrVFZsWldmQzlTL2ZyMWRYcVVjbnY5K2pVMmJOaUE4ZVBIdzkvZnYwUnRURWhJd0t0WHJ6QjY5R2grWEthN3V6dE9uejROeGhnNHJrSm5HeWtRQlNxRUVFSUFBTC8vL2p0T256Nk4rZlBuSXl3c2pDOC9mLzQ4QUVDajBXRE1tREdJaVluaHkxNitmSW5NekV3Y1Bud1lqbzZPcUZ1M0xnRGd5Wk1uc0xHeHdieDU4L0xVTTI3Y09BZ0VBb3diTjA2blhGK2dVaDdxMTYrUEw3LzhFb0dCZ1ZDcFZFaElTTUNHRFJzQUFENCtQbWpWcWhXRVFpSE9uVHVIanovK0dCOS8vTEhlL2Z6eHh4ODZ6NE9DZ3RDcFV5ZlkyZG1WdUkwdFdyU0FqWTBOTm0zYWhIbno1aUVyS3d0QlFVRndjM09yMUVFS1FJRUtJWVNRWEU2ZVBBa2daN3pGc0dIRDBMTm5UMzdaM3IxNzBhUkpFOFRFeFBCbG8wYU5BZ0JrWldYaCsrKy9Cd0JzM3J3WkN4Y3U1QU9WV3JWcTZkVHg2NisvNnEzN2swOCt5WGRaUVdOTjlDMmJQSGt5dnZycXEzeTNlZHVvVWFOdzdOZ3hyRjY5R3N1V0xVUE5talVCQUR0MjdNRDQ4ZVBSc0dGRGJOMjZGWUdCZ2Z3MmFyVWFDUWtKYU5hc0dWOW1iMitQVnExYTRmSGp4emg4K0REMjc5K1BwS1NrSXJjalA2YW1wdmpsbDErd1lNRUNmUGJaWjVESlpQRHc4TURzMmJOTHZHOWpSNEVLSVlRUUFNQ2pSNC93K3ZWckNBUUNUSmt5QmJObXpjS2xTNWV3WU1FQzNMeDVFOEhCd2ZqdHQ5OXc1c3daZnB1d3NEQmN1SEFCMzN6ekRYNy8vWGYrQ3o0NE9CaS8vUElMQWdNRHNXREJBcjMxZGVuU0JlM2F0ZU9mMjlqWVlPTEVpZnp6cDArZklqdzhIQUQ0TVNXNVpXUmtvR2ZQbm5xWEZaZGFyWVpTcVlTcHFTbXlzckw0OG5idDJ1SE9uVHRRcVZSbzFxd1pWcTFheFMrTGlZbkJoZzBic0huejVqejc4L1B6dzRRSkUxQzNidDFTQ1ZRQTRQTGx5N2gzN3g1R2pScUYrUGg0aElXRm9XZlBuanFEZ0NzakNsUktLRHM3RzlXclZ5L1RPalFhRFg4dGxwQ3FxQ3pQTTVWS0JZN2pTanpPb1RKWXYzNDl2THk4Y1AzNmRkaloyU0VvS0FoS3BSSjM3OTdGOTk5L2orWExsK1A5OTkvUHM5MkJBd2RnYW1xS2I3LzlGaU5IamtTZlBuMWdZbUtDU1pNbUlTVWxCUktKQkdxMUdzSEJ3VWhQVDljWkFDb1VHc2ZYVUdCZ0lLeXNyREJod2dTc1g3OGVmZnIwUVowNmRXQnJhNHQvL3ZrSFptWm0rT0NERHdDQUg1T1NsWldGek14TS9ybTF0VFUyYjk2TTgrZlBJeWtwQ2NPSER5KzE5bVZrWkdEdDJyVll2bnc1K3ZidEN3QUlDQWlBcjY4dlB5dXFzcUp2djBJOGUvWU1pWW1KQVA1LzhGaGNYQnhldkhnQm1VeUduajE3NWpzeS91TEZpKzljcjR1TEMvOTQvdno1aUkyTnpYZGRoVUtCa3lkUGdqRUdJR2Q2WUdabTVqdlhUY2piZ29LQzhQang0Mkp0OCt6Wk03aTV1VUVtay9GbER4OCsxUG5Gbkh0ZFE1eG5RTTR0T0hidDJsWG9lbmZ2M3VYYm5udHdxSk9URTlScWRZbmFZQ3pVYXJYT3dOa1BQdmdBTDErK3hOU3BVL0hOTjkvb3pZVnk1Y29WMUtwVkM5V3FWY09hTldzUUVoS0NvMGVQd3MzTkRjT0dEWU8zdHpjL2RzUEN3c0lvZi8xSFIwZGo3OTY5bUQ5L1BqdzhQR0JqWThNUGZtM2V2RG5pNHVMdzZORWpQZ3Q2ZW5vNjl1N2RDNkZRaUxObnowSXVsMlB2M3IzODdKNmpSNDhpT1RrWmZmcjBRWThlUGZpcDBxNnVycmh5NWNvN3RURXBLUWx5dVZ6bk1wZUxpd3NTRXhQMURsYXVUSXdqbERWaUZ5NWN3T25UcC9ITEw3OEFBQmhqOFBYMXhmVHAwNkZTcWRDMGFWT1ltWm5wM1hiUm9rVTRmLzQ4UEQwOTgrMFZTVTlQNTZmWTZaT2RuWTBiTjI1Z3hZb1YrYTdqNitzTHVWeU8vdjM3QXdDVVNpWCsrZWNmdUxtNUZlZWxrbkowNzk0OStQdjdJeW9xQ21abVpsaThlREgvS3duSUNRek16YzM1Ni84QWNPdldMWjBaRUFBd1pNZ1FMRnk0c01EdEhqOStqSjkrK2drM2J0eEFkblkySEJ3Y3NHVEpFalJ1M0xoSSszM3c0QUZDUTBNeGV2Um9mcm1Ua3hQcTFLbWpzMDFtWnFiT2gvQ3hZOGZnNE9DZ2t6ZmkzTGx6c0xlM3ovTitHUEk4R3p0MkxKWXNXWUl4WThZVStPdis3Tm16YU5DZ0FRQmcrL2J0c0xLeUt0VmZ6TWJnN1prcHUzZnZ4clp0MjdCczJUTDA3dDA3ei9vS2hRS3JWNi9HaGcwYjhNOC8vNkJ1M2JyWXVuVXIxR28xQmc0Y3FMUHUyYk5uZFdiUUFFRHQycld4ZGV2V2ZOdmo2dXBhZ2xkVE5FcWxFajQrUGhnd1lBQ2Z2Mlh1M0xtWU9IRWlQRHc4MExGalIzei8vZmZZdW5VcnVuZnZYcVFmZ1crL2o5cHpMRHc4bkQ4Zm5qMTdodnIxNnhlNW5VMmJOa1hObWpVUkZCU0VyNzc2Q25LNUhMLzk5aHZFWWpGL3pCZDNueFVGQlNxRjhQVDB4TGx6NS9EMDZWTUF3TzNidDlHaVJRczRPVG5CMzk5Zjc0ZXVQc0hCd2JDMnRzNVRudnZrSHp0MmJKNWZkdHFrU2RXcVZjdXpyVWFqd2RxMWEvSG5uMytpWmN1V2ZQZmpnd2NQMExKbFMremV2VnRuL1o5Ly9qblBsd3NwZndrSkNaZzhlVExHalJ1SGRldldJVE16RTNLNUhFQk9MMEpVVkJSTVRVMGhGQXB4NE1BQmRPM2FsUThxQU9oTkdsWFFkdWZQbjBmSGpoMnhlUEZpcUZRcUxGdTJESXNYTDhiT25UdDE5cEZmTXFwdDI3Wmh4b3daa01sazhQSHh3WXdaTTJCbVpvYlRwMC9ycktmOXRhM1JhTkMzYjE5a1pXWEIxTlNVUDhiUG5qMkw4UEJ3UEg3OEdBY1BIdVMzKysyMzM4cnRQTXN2ZTZwR28wR2ZQbjN5bEcvZnZoMjJ0clpnak9INDhlT1lQMzgrQU9ER2pSdjQ4c3N2aTlTbWlzVFUxRlRuZWRldVhkR3RXemUwYk5rU2FyVWFKaVltU0VsSjRkY3pNelBEckZtemRBYVRBa1dmTHB5V2xvYkpreWNYdTUzYWdEUTFOYlhFbDQ2MmI5K09sSlFVekpneGd5K3p0N2VIcTZzclZxMWFoVUdEQmlFK1BoNy8rOS8vOE8rLy8rb2RqMUpjQ29VQ2t5ZFB4cUJCZ3pCaHdvUWliV051Ym82Tkd6ZGk3ZHExK09TVFQyQmhZWUV1WGJwZ3laSWw3N3pQaW9JQ2xVSU1IVG9VUU00SWVKbE14aDhVbHk5Znhva1RKMkJtWmdaM2QzZGtaV1ZCcVZSaXpwdzUyTDE3TjlMVDA1R1ZsWVhldlh2RDJ0b2FYM3p4UmFFbjc3MTc5L0tVN2QrL0gzZnYzdVUvWUxPeXN2Z3ZrdzgvL0JCQ29SQWN4K244Mm56N09aRHp5NFNDRk9NUUdCZ0lGeGNYdmhjamQzQlF2WHAxdkg3OUdpRWhJVEF6TThPSUVTUHlmSG5vVTlCMm8wYU4wdWxsR0RWcUZLWlBuMTZrc1U4UkVSSDQ3Ny8vNE9ibWhoVXJWaUF1THE3UVgyeU1NYng4K1pMdlhWR3IxWEJ4Y1lGRUlvR0ZoWVZPcjB1dlhyMGdGQXJMN1R6VFRxbmR2bjA3c3JLeU1HdldMSjNsNGVIaE9ISGlCRFp0MnFSVGZ2bnlaU1FsSmNIWjJSa3ZYNzVFWkdRa3ZMMjkrZmZQdzhPRFgzZldyRm5vMTY5ZmdlOVJSYUVka3dIa1pHbzlkdXdZTkJvTjNOM2QrWEo5UFMyRnlUMHRXUnVrNjVPV2xvWng0OGFoZCsvZU90djA3OThmMmRuWmtNdmxSVTdOYjJkbnAzZlE3WlFwVTNRU3hHbXRXTEVDYXJVYVAvendBeHdkSFRGaHdvUThBVm50MnJVQjVBUm0yZG5aUmE3YnpNd01RVUZCbURwMUtsNitmRm5rcEcxMmRuYjVYcVo4MTMxV0JCU29GQ0kwTkJTUEhqMkNyNjh2a3BLUzhPbW5uMkwwNk5FNGRPZ1EwdFBUOGVlZmY2SmV2WHJZdG0wYk1qTXpNWGp3WUF3ZVBCaEF6cSszczJmUHd0UFRFOXUzYitkLzZhMWF0WW9mQmI5MDZkSjg2NzU1OHlhaW9xS3daTWtTREJvMENBRFFyVnMzbkRsekJrS2hFRC8vL0RNbVRab0VUMDlQblNsOXJxNnUrVTd4STRhbFZxdHg3dHc1UGtmRDJ4bzNib3ozMzM4Zjl2YjJrTXZsYU5hc21kN0JpOFhaN3UxZ0pEVTFGYlZyMXk3U0FPMTkrL1loSVNFQkkwZU94UDM3OTdGOSszWUloVUtvVkNwOC9mWFhCVzZyRFphMTR6ZU9IeitlWjN5S1NxV0NxYWxwdVo5blhicDB3Y3FWSy9NRUt0ZXZYOWQ3bjV2dDI3Y0R5SGt2ang4L2pvRURCMkx4NHNVQWNpNkRIVGx5cEZJTnh0VTNTMmZldkhuNCt1dXZJUlFLOWZhOGFjZGg1R2ZtekpuODQ1SitQb1dFaEVBdWwwTW9GS0pldlhvbDJsZEJURXhNK0tCWkgrMXhFUklTZ2hFalJoUjZqNlRjNnRXcmh5MWJ0aUF1THE3RTdTekxmUm9EQ2xRS29GQW84TXN2di9DL25zYU1HWU5XclZwaHlwUXBjSEJ3UU1lT0hSRVhGNGQ2OWVvaExpNE9YYnQyTGRKK1Q1OCt6WDhRTEYrK1BOLzFnb09EMGJwMWF6eDU4Z1JBem5WMkN3c0wvZ3RBZStKcmYzVm92ZjBjeUFsZXl1dDZ1bGdzWnVWU1VRV1VrSkFBdVZ5T1o4K2V3Y1BEQTgrZlA0ZElKTUt5WmN2NHdDSWxKUVd6Wjg5R2RuWTJKQkpKbm4xOC9QSEhxRkdqQnJwMTY0YnZ2LytlLzJJdWJEc2dKekQ0N2JmZk1HVElrQ0x0MThmSEIwS2hFTE5temNLSUVTUDR4RlVtSmlaNXZ1UnpqMkhSWjlHaVJWaTNiaDNVYWpXZm0wT3RWb1BqT0d6YXRLbGN6elB0ZldWdTNyd0pCd2NIQURtOWxYLy8vVGVtVHAycXMrN2ZmLytOMU5SVS92bXhZOGV3Yk5teUlyV2hPSXpwdk5GbXBjM056TXdzMzNGQ0FQRDU1NThYdU0vU3ZIbWZvWHVIdFpsNHRRUUNBVUpDUW9xOW4vZmVldy92dmZkZWFUV3J6UFpwYUJTb0ZNRFUxQlJ0MjdiRjlPblQ0ZS92anlWTGxxQlhyMTdvMkxFanJLeXNFQklTZ2dzWExxQlRwMDc0My8vK3h3Y09LcFVLOSs3ZGcxd3V4N2h4NDVDY25JeXhZOGZ5MlFNek1qSjB1b3FYTFZzR2tVaVVwLzZ2dnZvS2pER3NYYnNXQUhEbnpoMjlOL2lxWGJzMjlhaFVFTnI4RERkdjNzVHUzYnVoVkNveGI5NDgrUGo0OERjenk1Mk91Mm5UcHZ6amR1M2E0ZEtsU3pBMU5jWDkrL2ZoNCtNRGIyOXZ2bmNtdisxeVc3VnFGUVFDZ1U3UFJrSDd0YkN3d0tsVHAvRHExU3VkYS9nY3grbGNGdERuN1VzQ0FvRUFucDZlbURwMUt0cTJiWXY2OWV0RHBWTEJ3c0xDSU9mWnBFbVRFQkFRZ0IwN2RrQWdFQ0FvS0FnOWV2VEkwNE4xNk5BaExGaXdnTzh4MkxoeFk1bitpaWZHajlKRmxDOEtWQXJBY1J3Q0F3UHgwMDgvNGNtVEo3aHk1UXFmbFhESGpoM28xYXNYUm93WUFSc2JHelJxMUFpTkd6ZUdTcVdDcDZjbldyZHVEYUZRaUpVclYyTHk1TWs0ZE9nUTN6WGN1M2Z2QXVlOWEzKzlhVk5KcDZXbElTa3BDZWZPblVQMzd0MzFycC83UzhyYTJscnZ2U2ZXcjE5ZkxpUENKUkpKNWM3bm5FdHhmd1dibTVzRHlBbEN0WW14eG84ZmoyKy8vYmJRTVNNbUppYjhNZFM2ZFd0TW56NjlTTnRwQlFRRVFDcVZJaWdvU09lWGNVSDdUVWhJd0twVnF6QnUzRGlFaElTQU1ZWXhZOFlVNmJWcVo5bW8xV3ArU21yTGxpMHhiTmd3ckZtekJtdlhyb1ZhcllhWm1abEJ6ck0rZmZyZzJMRmoyTGh4SXpwMTZvVGp4NC9ydllIZW9rV0xkTTZic1dQSDVsa245NWlOUm8wYThaY0VpcU9zemh0ajZxa2g1RjFRb0ZLSTRPQmdqQnc1RXFHaG9XaldyQm51M0xrRGIyOXYxS3haRXdLQkFDNHVMbGk3ZGkwQ0FnSUE1Q1F2T25yMEtJQ2NhK2RObWpTQlFxR0FpWWtKUHpVdkl5T0RmOXk0Y1dNRUJBUWdPenNiYXJVYTMzMzNIYUtpb25UYU1HclVLUGo3K3lNMk5sYnZ1SUJ0MjdicHpJcHdkM2ZYdVU4SE1SNDJOamF3c0xCQVptWW0zejNMY1J5cVZhdFc3RjlwQ29XaXlOdjk5Tk5QdUhqeElyWnUzVnBvdDNudS9TWW5KNk5kdTNaNDl1d1pHamR1ekdjUlZTZ1VPbC9PeFRGMjdGaWtwS1JBb1ZCQUlCREExTlMwM002enQ2MVlzUUplWGw0SUNRbkpkMWJjMjhHOU5sT3FscE9URThMQ3dpclZHSlhLVHFQUklETXprLyt4VUJIY3VYTkhKK2tja1BNajRNU0pFeGd3WUlBQlcxYjJLRkFwUkdabUpqcDA2QUJ2YjI4TUdqUUl2Lzc2S3ovYVgzdXdBOGczR1ZWeWNqTGZUZnppeFF1ZFhBN3A2ZWw4Ri95alI0OVFzMlpOT0RvNll1WEtsVG81TlFZT0hJZ3RXN2FnZS9mdU9vUFk1c3ladzQ5ZkFYSkd6eWNrSkFESUdXL1FzR0ZEbmJiczM3Ky9KRzhGS1FWQ29SQURCdzdFdW5YcnNIejVjaWlWU2dRRkJSVXBYOFRaczJmUnVuVnJOR2pRQUhmdTNNSEdqUnQxTG0zazU1ZGZmc0g1OCtleGJkczJ2Vi9FQmUyM2MrZk9mRzlJYW1vcWZ4dDdNek96UE1Gd1VXZGZtSm1ab1hIanhraE5UZVduM1pmWGVaYmJreWRQRUJnWUNMVmFqUll0V21EOSt2V1lObTBhdW5UcFVxVFhVWlZwTkJwRVJVWGhyNy8rNGdmWXZyMTh3NFlOT0hyMEtCaGo4UFQweE15Wk0wdDA4N3pDNml3b1gxQnNiQ3h1M0xpQkowK2VJQzR1RG5GeGNlalhyMSsrcWYyTFdpZFFlRTZrMGhJVUZJU3VYYnZxQkNweXVSekxsaTJqUUtXcWE5U29FWll2WDQ0Tkd6YkEzOThmMWF0WFIyeHNMRHAwNklBVksxWWdQVDBkL3Y3K1dMeDRNVjY5ZXBWbkVOck5temNMdlpZUDVIUzVhNmRoNXBhWW1JaWxTNWVpWjgrZWVQRGdBU1pObW9RSkV5YkEyZG1aVHlxazBXaHc1c3daL1BycnIvRHg4VUZnWUNBR0RCaUF0TFEwVEp3NGtVOVNSWXpEMTE5L2pUVnIxbURBZ0FFd01URkIvLzc5aTNSanNWdTNic0hIeHdjeW1RenZ2LzgrQmd3WVVLUmNIdHFFV3A5ODhvbE8rWlVyVjJCbVpsYmdmc1BEdzNINDhHRThmLzRjOWVyVmc1MmRIVHAyN0ZpazE1azd1N0krOSs3ZDR3T244anJQVkNvVnJsNjlpc09IRCtQcTFhc1lOR2dRRGg0OENBc0xDK3pidHc4TEZ5NkV0YlUxUHYzMFUvVG8wUU1mZnZoaHBiOHo3YnY0OU5OUHdYRWNYcng0b1RPYlIydlhybDI0ZVBFaTl1N2RDNWxNaHNtVEo2TnAwNmI4N01XeXFMT2dmRUVxbFFwS3BSS09qbzQ0ZXZRb3pwOC9Eek16TS82eVpJMGFOZmo5WkdabTR2cjE2ekF4TVNtMHpvSnlJcFVtalVZRHFWU0tiNy85dHRUM1hSRlFvRktBek14TXJGMjdGaEVSRWVqUm93ZU9IRG1DdExRMFhMcDBDZE9tVFlPNXVUazJiZG9FQ3dzTCtQbjVZZDY4ZVh3M3RWS3BoSm1aR2Y3ODgwOCtCMHJ1cm1nQWVkSnV2eDJrN042OUc3dDI3Y0tNR1RQZzRlRUJqVWFESTBlT3dOZlhGd0R3M1hmZjRlN2R1emgzN2h3Kyt1Z2pCQVlHb2xhdFd0aXlaUXVtVHAyS21KZ1krUHI2d3NURUJEMTc5a1QzN3QwTlBscWVnUC9WcFozZVdsUmZmLzExb1ZPQzlTbnNobTBGN2RmZTNoNTJkblpvMHFRSmdKeGc1K2pSbzFBb0ZIa0NINFZDZ1Ztelp2R1hXTFNwN1hPUFVibHk1UXE4dmIxUm8wWU5KQ2NuNDhzdnZ5eTM4MHlqMFdEQ2hBbDQvdnc1QmcwYWhBVUxGcUJ1M2JyOGVxTkhqOGJRb1VNUkZoYUcwTkJRbkR4NUVyLysrcXZPbHhqSnNYSGpSaWlWeWp3WmpiVU9IRGlBcVZPbjhqK1NCZzhlak9QSGo1Y29VQ21zem9MeUJiVnYzNTZmaUxCOCtmSThuN1hhL0RxQTdwMllDNnV6b0p4SXBTa3FLZ29aR1JuOHpFMkZRb0dGQ3hkV21udzlsWnBZTEdaaXNaaVZwZlBuejdQWHIxL25LWStJaUdBYWpVYW5MRGs1bWNubGNqWml4QWpXbzBjUEZoZ1l5RFp1M01qUzA5TVpZNHoxNnRWTFovMjB0RFEyZVBCZ3ZmVWVPblNJeGNURXNKU1VsRHpMVkNvVmk0aUlZTjdlM3V6UW9VTXNNek5UWi9tRUNSTjBuc2ZHeHJLQWdBQjI3OTY5d2w5d0NXai9INFkrTHNwVGVSeURGVkZVVkpUTzg4ZVBIelBHR0ZNb0ZPekJnd2ZzenAwNzdPblRwL3p5OGpyUDB0TFNtRnF0THRKcmtNdmxPczhQSFRxa2Q3MmpSNC9tYVdOeGxQVjVVMWJIYUZSVUZCT0x4WG5lcHhjdlhqQ3hXTXdlUG56SWw1MDllNWIxNk5HanpPclU1OFNKRTZ4djM3Nk1NY2JtejUvUEJnNGN5RnhkWFptVGt4TWJPSEFnR3pod0lGT3BWSG5lRzdGWXpGUXFWYUYxcWxRcTV1enN6SzVmdjU1dkc5UnFOZHU1Y3ljYk1HQUE2OXk1TTNOMWRXVzNiOS9tOTNuMDZGSDJ5U2Vmc0g3OStyRnIxNjZ4UFh2MnNKNDllN0srZmZ1eTgrZlA4L3RadFdvVkN3d001Si9QbURHRC9mUFBQeXdySzR1SnhXSzJiTmt5ZHV2V3JVTGZrM2RSRlQvWFMxVkYrSklveVFkWVJWTVZEK2lLY0F4V0JSWDVQS3RzZ1VwTVRBd1RpOFhzMWF0WGZKbEVJbUZpc2JqSVFXSng2M3liVXFsa28wYU5ZcHMzYjlZcER3d01aRjI2ZE9HZmx5UlFlZmp3SVJPTHhlellzV05zNE1DQnJFdVhMbXpxMUtuczJiTm4vRHArZm41c3dJQUJMREl5a2ltVlNoWVhGOGVTa3BMNGZhNWJ0NDVsWldXeHBVdVhzcjU5K3pKZlgxK1dsWlhGVnE1Y3lUdzhQQmhqakdWbFpiSHUzYnV6Z0lBQWZyOXVibTRzTVRHUkQxUk9uanpKZXZic3lYNzk5ZGNpdnBORlp3eWY2elFadkl6UjlXMUN5aDZkWjhaRGU2a3Q5MlVZZ1VCUXJ2OGpmZm1DMHRMU2NPalFJV2cwR2l4YXRBaXZYNzh1VVIxdjUwUUtDd3VEUXFHQWo0OFBnSnhMa0NFaElWaTZkQ2tjSEJ3Z0ZBclJzbVZMblVrT24zLytPU3dzTE9EbTVvYlUxRlNNSHo4ZUZoWVc2TisvUDU0OGVRSzFXbzM5Ky9lamNlUEd1SHo1TW9DY2NURWN4NkZSbzBiOGZ2cjE2NGVkTzNjaU5EUTB6KzBmS2dNS1ZBZ2hoSlFhN1pUZmx5OWY4bVhwNmVtd3RyWXVsMFJwMm54QjY5ZXYxeG1MNHUvdmo4OCsrd3dDZ1FBZE9uVEFuRGx6d05pN2R4UzhuUk9wYnQyNkdEOStQSzVmdnc2TlJvUEV4RVNvMVdxMGJ0MDYzMzFvczBwcng3Wm9VeFpvWjhPcDFXcFlXbHJ5ZHpLUGpZM0Y4ZVBIOWQ1QXMzbno1dGkxYTVmZXJNSVZIUVVxaEJCQ1NrMmpSbzFnWldXRjI3ZHY4MlczYjk5R2h3NGR5cnp1L1BJRkhUdDJERktwbEovTk5tTEVDSXdiTjY1RXZUeTVjeUpwNWM2SnBMMWg0ZVBIajkrNURnQVlObXdZT25Ub2dHSERodUhubjMvR3dZTUg5ZDRDQThnSkVuUGZhYjJ5b0VDRkVFSklxUkVJQkJnd1lBQjI3TmlCRnk5ZTRNR0RCd2dORGRXNUY5Q3paODlLdmQ3YytZTGV2dGROVkZRVWZIMTlkV2JsZlBUUlJ5V3FMM2RPcFBUMGRLU2twT2prUktwZnZ6NjZkKzhPWDE5ZjNMMTdGMnExR3JHeHNVaE1USHluK2p3OFBCQWRIUTA3Tzd0OGI1RlJXZEgwWkVJSUljV1Nld3B2N2tSLzJxbndNMmJNZ0srdkx6dzhQR0JsWllXdnZ2cUtYMCtoVUdEeTVNa1lOR2dRSmt5WVVHcDFGcFF2YU1HQ0JRVmVkbnI3dmxSRnJiT3duRWkrdnI3WXNHRURwazJiaHF5c0xEUnYzcHhQTDFFY1NxVVMvdjcrc0xLeVFreE1ET2JNbVFOWFYxZSs5MFNiQ0ZHajBVQ2hVRlNvakx0RlVhRkhvR2xISWhlV0o0S1VEKzFKWFJYdjlVUEhJSGxYWlgzZUdPTXhtcEtTZ3FsVHA4TEZ4UVhmZlBOTnVkYnQ3T3lNSzFldUFQai9IRCs1M3hzbkp5Yys0WnN4aUltSndkS2xTMUd2WGoyc1dyVUtwcWFtT0g3OE9DNWV2SWo0K0hpa3BxYmk5ZXZYWUl5QjR6aDA3dHladjFkV2FUQ0d6M1hxVVNHRUVGS3U2dFdyaHkxYnRpQXVMczZnN2VBNExrOFN1a0dEQmhuVkxESWJHeHQ4OWRWWE9nTm9odzRkaXFGRGgrcXNwdzFVS3FPS0hxaklBRmhrWm1aUzlrZ0RrOGxrMm9mWmhtd0hJYVJpZU8rOTkvS01KU2tQbHk1ZDRoOExCQUlzV2JKRVovbmJ6dzNOMHRKUzd5eWZ0MVhXSUFXbzRJTnBHV1BSQUJBZkgyL29wbFI1VDU4K0JRQXd4aDRZdUNubFRRWkFaK1EvSVVWVlRnRStIYU81bE1jVTZjckNXSDZBVnZULzJBNEFXTE5tRFdKalkva0VQS1Q4eUdReXhNWEZ3Yy9QVDF0MDBKRHRLVzhVTEpPU0tJOEFuNDVSOHE2TTVRZG9oYjcwSTVWS3Q0dEVvcUczYjkvdU0zTGtTRU0zaHdEWEZBcEY4WWUwVjJ3N0FIUmFzMllORmk5ZWpDWk5tc0RTMHRMUWJTSkdUaWFUNGVuVHArVVY0Tk14U29xbG5JL1BRbFdHaTFxbUlwRm9Ec2R4SXdDMEFtQnU2QVpWTWRsdm91MkRDb1hDTnpvNldtSG9CcFV6VTVGSUZNNXhYT0VYa1FuUjc1cGNMdTllaHVjT0hhT2tKTXI2K0N4VVpRaFVLanp0OU1HcU5LMjNrcUZnbVJSWGVRZjRkSXlTNHFqcVAwREoyNHpoN3BTRUVFS0lNYXJvZzJrSklZUVFVb2xSb0VJSUlZUVFvMFdCQ2lHRUVFS01GZ1VxaEJCQ0NERmFGS2dRUWdnaHhHaFJvRUlJSVlRUW8wV0JDaUdFRUVLTUZnVXFoQkJDQ0RGYUZLZ1FRb3RWM3BNQUFDQUFTVVJCVkFnaHhHaFJvRUlJSVlRUW8wV0JDaUdFRUVLTUZnVXFoQkJDQ0RGYUZLZ1FRZ2doeEdoUm9FSUlJWVFRb3lVMGRBTUlxUVNFWXJGNERHTnNFZ0FIanVNc0RkMmdLa2JHR0lzR3NFTXFsVzRIb0RSMGd3Z2hwWWQ2VkFncEdhRllMTjRQWUFmSGNWMHBTREVJQzQ3ak9uRWN0MWtrRW9VRE1EVjBnd2docFlkNlZBZ3BBYkZZUEFiQTRCWXRXbURSb2tXd3RiV0ZsWldWb1p0VnBXUm1aaUkrUGg1cjFxekI3ZHUzKzRoRW9qbFNxZlJIUTdlTEVGSTZxRWVGa0JKNGM3a0hpeFl0Z2tna29pREZBR3JVcUFFN096c3NYcndZQU1CeDNBZ0RONGtRVW9vb1VDR2taQndBd05iVzF0RHRxUEthTkdtaWZkaktrTzBnaEpRdUNsUUlLUUh0bUJUcVNURThTMHQrZUpDNUlkdEJDQ2xkRktnUVltQnl1ZHpRVFNDRUVLTkZnUW9oQnFUUmFEQnk1RWo4OWRkZnhkNDJOallXOCtmUFIzWjJOZ0RnNnRXcnVIVHBVcjdyWjJWbHdkWFZ0ZEQ5bmpoeElrK1pUQ2JEeFlzWG9kRm9kTXJsY25tZXN2emN1SEVqejdiUG5qM0xzMTVLU2dwZXZueFpwSDBTUWlvL212VkRTRG55OFBESVU1YWFtZ3B2YjI5czNMZ3h6N0wxNjljalBqNGVXN1pzd2NPSEQ5R3NXVE53SEllTWpBeUVoNGRETzl0bzllclYyTGR2SDN4OWZmT3RXNlBSNFBuejU0VzJjZE9tVFhCemM5TXBXN3QyTGM2Y09ZTVZLMWFnWjgrZWZQblJvMGR4NXN3WnJGcTFDcDkvL2ptRXd2Ly9TRkdwVkRoOStqU09IVHVHQVFNR1lONjhlVGg3OWl5Ly9QYnQyL0QyOXNhMmJkdFF2MzU5QUFCakRFdVdMRUg5K3ZYaDQrTlRhRnNKSVpVZkJTcUVsS01qUjQ0Z01URVIxdGJXQ0FrSndhQkJnMUNuVGgwQU9RSEw3Ny8vamhrelppQXhNUkdOR3pjR0FMUm8wUUs5ZS9kR3YzNzlzRy9mUHBpWW1NRFYxUlhEaGcyRFFxR0FXcTNHa0NGRG9GUXFNWExrU0J3NWNxVEFOdlR1M1R0UG1ZdUxDNVl2WDY1My9ZTUhEK0x1M2J2WXVYTW5acytlalRadDJxQkJnd1lBZ0dIRGhpRWpJd083ZHUwQ0FJU0hoME9qMFVBZ0VPQ1RUejRCQUFRR0JtTEFnQUY1OWlzU2lUQm8wQ0FjUG53WVgzMzFGUUJnNzk2OXlNek1SRUJBUUZIZVRrSklGVUNCQ2lIbGJPVElrVGgwNkJBeU1qSXdZY0lFT0RvNm9rR0RCamgyN0JnOFBEeWdWcXN4WnN3WXZ2ZkJ5OHNMQUpDV2xvWVJJM0ptM3Y3MzMzOVl2bnc1T25YcUJBQndkbmJHbFN0WGlsUi83bDZOM0x5OHZLQlVLdkhmZi8vQnk4c0xYMzc1SlRJeU1yQmp4dzdzM0xrVDlldlh4Nnhac3pCdDJqUnMyclFKalJzM2hsd3V4OFNKRThFWXcvSGp4d0VBZmZ2MnpiY09BQWdORGNXcVZhc0FnQTlxZ29LQytPVWFqUWJkdTNmbm43OTl5WWdRVXJWUW9FS0lBWmlibThQT3pnNkppWW00ZWZNbU1qTXpZV1ZsQld0cjZ6eURhL2Z2MzQvRXhFVE1uVHNYdi8vK093REExZFdWRDFMeWs1MmRyYmNuUTl2VG9YWHMyREZVcjE0ZCsvZnZ4NmxUcHhBUUVJQ1FrQkQ4K09PUE9IZnVITFpzMmNKZm11bmJ0eS9VYWpYR2p4OFBYMTlmckZpeEF0N2UzdWpZc1dPUlg3dW5weWM4UFQwQkFKOSsraW0yYmRzR0d4c2Jmcm1Ua3hQT256OFBDd3VMSXUrVEVGSjVVYUJDaUFIY3ZYc1hseTVkZ3BlWEY1eWNuTUJ4SFA3Nzd6K0Vob1pDcFZMcHJIdjY5R240K2ZsQnBWTHh2U3NBTUhic1dIN1FxVktwaEllSEJ4bzJiSWd0VzdZQXlPbVpTRTFOUlVSRVJMN3RjSEp5MGhrTWUrclVLY2psY3V6YXRRdk96czc0K09PUE1XM2F0RHpiL2ZUVFQyalJvZ1c4dmIweGQrNWM3Tm16cDBUdkJ5R0U1SWNDRlVMS1djdVdMZmxCcjdkdTNVSlNVaElzTFMxUnExWXRBRG1CU1c0OWV2VEE0c1dMY2UzYU5iNXMvUGp4Q0E0TzVwODdPenNYT2phbE1QSHg4V0NNb1ZxMWFvaU9qb2E5dlQyYU5XdUc4UEJ3bkRsekJrMmFORUdiTm0wUUV4TURhMnRybUptWm9XUEhqamg0OENEcTFxM0w3NGZqdUNMWHlSZ3JVWnNKSVpVZkJTcUVsTE8zcDk1bVoyZWpidDI2T2owcDF0YlcvT05idDI3bDZXWEpIYVFVNXUxTFBma0pDQWpBeUpFajRlUGpnOFdMRjBPbFVtSEFnQUU0ZGVvVS92dnZQOXk1Y3dkdDJyVEI1czJiTVhyMGFQNXkwSU1IRDFDdFdqVUFPWUZIWVlGSzdrdFdHbzJHdnd5VVc0OGVQZmpIa3lkUHhwZGZmbG1rMTBBSXFYd29VQ0drbkQxLy9od1hMMTZFV3EzR3NHSERzRy9mUGpSdDJoUVhMbHhBbno1OUFPVE13dEU2ZGVvVUFPaGM5bm44K0RFc0xDejRjUndLaFFMdTd1NEFnREZqeHVEenp6OEh4M0dvVWFOR25oNmEzSHIwNkFHTzQ2QlFLR0JpWW9JdVhib0FBR3JXckFrQWNIQnd3T1hMbHlFU2lmREREejlBb1ZEZzd0MjdFSXZGL0Q3OC9Qd3dlL1pzL3JYVnExZXZ3TmV2SFJ5clZDcmg3T3lNQ3hjdW9IcjE2dnh5R3FOQ0NNbU5BaFZDREdUTGxpMFFpVVN3dGJWRmVubzYxcTlmRDVWS2hmNzkrL1BycUZRcW5EbHpCblhxMU1IKy9mdjVjazlQVCt6WnM0Zi9NbmQyZGtaWVdKak8vdFBTMHZEZGQ5OEJBSGJ1M0lsKy9mcWhjZVBHMkxoeEk4YVBINC9xMWF2RHpjME5hclVhNXVibVdMMTZkWjQyOXVqUkE1Y3ZYMGF2WHIyZ1VxbHcrZkpsZE83Y0dTWW1KZ0J5RXNFOWZ2d1k5dmIyT0hueUpJNGVQUXE1WEk2MHREU2NQSG15d05jZkhSME5HeHNiblNDRkVFTGVScGxwQ1RHQTE2OWY0N2ZmZnNQRml4Zmg2ZW1KNmRPbm8ySERobGkzYnAxT3RsYWhVSWdaTTJib0pGSXJLajgvUHp4NThnUUE4T0xGQ3h3K2ZCaEF6dVdaRXlkT3dNek1EQ2twS1ZpeVpBa0F3TXpNTE04Kyt2ZnZqOUdqUjBNb0ZHTFBuajA0ZmZxMHpxV2ttemR2NHNNUFA0UzV1VG15c3JLd2ZmdDJ0RzNiRmhNbVRFQlNVaEtBbk53cSt1emV2UnY5K3ZVcjl1c2loRlF0MUtOQ2lBR1ltNXZqcjcvK2dybTU3djN6WW1Oaitjc3VXb01IRDhiV3JWdDFMdjFvZzREOEhEOStIUGZ1M2NNUFAvd0FJR2Rhc2JlM042WlBuNDYrZmZzaU1EQVF3NGNQeDV3NWMrRHA2WWw5Ky9aaCtQRGhPdnZRTjdZbFBUMGQxNjVkQThkeENBb0t3cVZMbHlBV2k1R2Ftb3JaczJlamQrL2UrUGJiYjdGLy8zNTg4Y1VYMkxoeEk1bzNiNDZNakF5ZFlHdjM3dDI0ZmZzMmxpMWJWcVQzaXhCU2RWR2dRb2lCdkIya0FEblphYWRNbVlKZXZYcnBsSGZ0MnBYditRQ0F6WnMzNjN6eGUzdDc2Nnd2Rm92eDQ0OC84cGRWSEJ3YytCVDk3ZHExZzUrZkh3Q2dZY09HOFBQemc2MnRiWjYyRkRTMlJVc21rK0hqanovR3BFbVQwTGR2WDB5ZE9oVkF6bmlhV3JWcXdjek1ETDE3OTRaR28rRURyWHYzN21IWHJsMzQ2YWVmNks3VGhKQkNGWDBlSVNrellyR1lBWUJFSXFIL1J3V2ovZDhWbEt1a0tuajE2bFdlbnFDQ3lHU3lmQWZMSmlVbG9XSERoc1dhNXF6bDVPUUVnTTRsUWlvVDZsRWg1QjA1T2pvNkdyb054cUk0UVFxQUFtZjBOR3JVcUtUTklZUlVJaFNvRUZKTTl2YjJsZ0tCNENlQlFEQ21LSGxEakUxRmJETWhwT3FpV1QrRUZJT2pvK013b1ZCNFh5QVFqR2VNcVkzOUMxK2xVdUhaczJlNGZmczJnSndnWmZ6NDhYajgrSEd4OS9YaXhRdWRkUHVFRUZJZXFFZUZrQ0pvMDZaTlhYTno4OTBBUGdYQU1jYitVYXZWNDRWQzRRTkR0MDJmelpzMzQrREJnM2o1OGlWYXRteUp1blhyWXVQR2pRZ0pDVUYwZERTKytPSUxuZlcxQTJjN2R1eUlldlhxSVNzckMrN3U3dmorKys4QjVJekJtVDU5T2hZdlhzd25saU9FRUZKRmlNVmlwaDJVU1l5UFdDeWVMQktKL252emY4b1NpOFdqOGFZM1V2dS9NelpLcFpKcE5CcldyVnMzdnV6cTFhdk0wOU9UcGFXbDhXV0hEaDFpMDZaTjQ1OTM3OTZkTWNiWXNtWExXR2hvS0dPTXNiUzBORFowNkZBV0dSbkpCZ3dZd0tLam84dnBWUlFmblV1RVZENTA2WWVRZk5qYjJ6Y1JpOFVYQUd6aE9LNE9nR09Nc1ZZU2lXUVBBS08rQmlJVUNuWEdvYng2OVFvclY2N0UzTGx6TVdYS0ZEeDkraFJYcjE3RjVzMmJzWERod2p6Ylg3OStIUzR1THNqSXlNRFhYMytOZ1FNSHdzSEJBY3VYTDhmczJiTng2ZEtsOG53NWhKQXFqQzc5RUtLSG82UGpNb0ZBOEIwQVM4WllLb0RQcFZMcEdVTzNxNmdXTFZxRTY5ZXZJenM3bTAvY2R1alFJZFNvVVFPVEowL0d1SEhqd0JpRHY3OC9HamR1ckxQdG8wZVBZRzF0amV6c2JNeVlNUVBObXpmSG1ERmpBQUNPam83NDhjY2ZNV2ZPSExpNHVHRGV2SGwwVHg1Q1NKbWlRSVdRWE1SaWNWdkcyQjhjeDdWOVU3U1ZNVFl2TWpJeTNhQU5LeVpmWDE5RVIwZGo3Tml4T29uYnJsKy9qbTNidHFGaHc0Wll1WElsYkd4czhteDc2OVl0Mk5yYTR1VEprN0MzdDhmRml4Zmg2dXFLNTgrZjQvMzMzd2VRazFwZnJWYlRmWG9JSVdXT0FoVURFSWxFZlFDNDZpbjN5L1gwaWxRcS9hUDhXbFhsQ1VRaVVRQmo3Q3VPNDZvQlNGS3BWSjVSVVZIWEROMndkM1gyN0ZrQU9lbjBQLzc0WTB5ZVBCbFpXVm1vWDc4K0xDMHQ5UVlwQU5Ddlh6OEVCd2RqMUtoUitQREREL2x5WjJmbmZPL2JRd2doWllVQ0ZjTlFjUnczNSszQzNHVnF0ZHF6Zkp0VWRUazVPYmt3eHZZRGFBaUFjUnpuL2V6WnM3VUpDUW12RGQyMmQ2VlNxZkRYWDM5QktCVGl6Smt6K09PUFB6Qmp4Z3k4OTk1N21ESmxDa3hOVGZsTFFwbVptZmp1dSs4d1pNZ1FBRGszSi9UeThzTGh3NGZ4OTk5LzgvdFVLQlJ3ZGYzLytIcmd3SUY4eW54Q0NDa3JGS2dZZ0ZRcXZTUVNpVkxmRE5EVTU1VktwVHBlcm8ycWdteHRiYXRaV1ZudFlZd05RczY1RU10eDNHY1JFUkZ4aG01YlNaMDRjUUtkT25WQ2VIZzQxcTFiaDFPblRxRkJnd2FZTldzV2xpNWRpdDY5ZXdNQW5qNTlpaSsrK0FJdUxpNDYyOWV0V3hlUmtaRUlEdy9INDhlUDBiUnBVNzVIcGJqcDhna2hwQ1JvMW85aHFBQ0VGTEQ4VEhSMHRLSzhHbE1WT1RnNHVOZXNXVE9CNDdpaGpERUJnSmx5dWR5K01nUXBBSERtekJsTW5EZ1JBTUJ4SEZxMGFJRlpzMlpoN3R5NUNBOFBSMVJVRkI0L2ZvenAwNmRqOXV6WnFGKy9Qci90ekprejhlT1BQNkpMbHk2NGZQa3kxcTFieHkvVGFEU1lNR0VDd3NMQ3l2MDFFVUtxSnVwUk1aeFFBSHI3elJsakI4cTVMVlZHNjlhdHJTd3NMUDRBMEFlQWdERjJRNlBSREw1NTgyYWlvZHRXbW54OGZGQzdkbTMrZWN1V0xSRVlHSWptelp1amFkT21tRFJwRXF5c3JEQnYzangwNjlaTlo5dFpzMmFoZXZYcXFGZXZIa2FPSEluVnExZnp5d1FDQVpZdlg0NXAwNmFoU1pNbW9Oc2RFVUxLR2dVcUJwS1JrWEdoWnMyYXJ3RG85S0V6eHJMUzB0SU9HNmhabFpxam8rT1hITWNGY0J4bnlSaFRhRFNhenlNakk0L0N5SE9pdkl2Y1FRcVFNdzRsTmpZV3djSEIrTi8vL29kaHc0Wmh6Smd4c0xLeXlyTnRxMWF0QUFBclY2NkVzN016Ykd4czhPclZLMzU1Ky9idHNXVEpFbXpjdUJFN2R1d28yeGRDQ0tueUtGQXhrUHYzNzh0Rkl0RkJqdU1tNWk3bk9PN3N3NGNQc3czVnJzckkzdDcrZmFGUWVJWXgxb0hqT0k0eEZwNlJrVEg4L3YzN3J3cmZ1bUx6OHZJQ0FEeC8vaHkzYjk5R3YzNzlzSGp4WWdpRmhaLzZZOGFNUWIxNjliQnAweVljT25RSS9mdjM1NWYxN2RzM3o3Z1dRZ2dwQzhaOVI3Vkt6dEhSMFUwZ0VPZ01tdFZvTk9Nakl5Ti9OVlNiS2h1UlNEU2Y0emh2QU5VQlpHazBHdmZJeU1qekFFb2x6Ym8yWFh0RVJFUnA3TTdnRWhNVDh5U0FxMGljbkp3QUFCS0poRDdiQ0tra3FFZkZnSjQvZjM2dVFZTUdXUUFzM3hTOVZpcVZsRHVsRk5qWjJiVTBOVFc5QktBK2NnTHlIUnpIVFltTWpGU1djbFV5QUJhWm1abW9VYU5HS2UrNi9GWGtJRVVtazJrZlVvOGtJWlVJemZveG9LU2tKQm1BM09OUnprZEhSMmNhcWoyVmhVZ2tDalExTmIwTG9BR0FWS1ZTMlZZaWtYd1JFUkZSMmtFS0dHUFJBQkFmSDEvYXV5YkY5UFRwVXdBQVk4d283MmhOQ0hrM0ZLZ1ltRWFqT1pqcktRMmlMUUdSU09RZ0ZvdlRPSTZiQ3NDRU1iWmFJcEUwdUhYclZrd1pWcnNEQU5hc1dZUFkyRmhrWldXVllWVkVINWxNaHJpNE9QajU4WW1kRHhhMFBpR2tZcUhydUFiV3VuVnJLMHRMeStlTU1ZRktwV3B3NjlhdE5FTzNxUUlTaU1YaXZZeXhvUnpIQ1FBOFVhbFVYYU9pb2hMS29XNVRrVWdVem5GY24zS29peFR1bWx3dTcwNTVpQWlwUENoUU1RSWlrZWdBeDNGMUpCSUpmZGtWMDV2N0pwMTZFNkNBNDdqcEVSRVJnZVhjREZPUlNEU0g0N2dSQUZvQk1DL24rcXU2N0RlWGV3NHFGQXBmQ2xJSXFWeG9NSzBSZUhPZm1RYUdia2RGOGliOS9kOGN4em0vS2ZyMytmUG5uUTEwZng2bFZDcjlFY0NQQnFpYkVFSXF0Y3JRb3lJVWk4VmpHR09UQURod0hHZFo2QmFrTk1uZURDamRJWlZLdHdNbzlRR3JieE9MeFo4RDJBdUFZNHhwR0dQREl5TWpLWnN2SVlSVVFoVTlVQkdLeGVMOUFBWWJ1aUVFWUl6OUpaVktYVkZHd2NxYjhUelhBTFI5VTk4bHFWVGFBNEM2TE9vamhCQmllQlU2VUJHTHhSTUE3R2pSb2dVV0xWb0VXMXRidlNuQlNkbkp6TXhFZkh3ODFxeFpnOXUzYjRNeHR1RE5aWkRTWk9MbzZEaGJJQkNzZWZNOEE4Qm5Fb25rUWluWFF3Z2h4TWhVNkVCRkpCSmQ0aml1YTFCUUVFUWlrYUdiVTZYRnhzWmk1TWlSQUJBbGtVZ2NTbXUvam82T3pRVUN3U1VBalpEVGMzSlFJcEVNTDYzOUUwSUlNVzRWUFkrS0F3RFkydG9hdWgxVlhwTW1UYlFQVzVYU0xvVmlzWGkxUUNDSUI5QVF3QXVsVWltaUlJVVFRcXFXQ2ozclJ6dHdsaTczR0o2bEpUK0d1YVJUY3prSEI0ZE9KaVltcHdEVVlvd3BPSTdiS0pGSTVwWnd2NFFRUWlxZ0NoMm9rTXJGM3Q3ZTBzVEVaQ3ZIY1NNWll3ekFYYVZTMmZmZmYvOTlZdWkyRVVJSU1Rd0tWSWd4RUloRW9sNGN4NFVoNXk3SHJ3SDRTS1hTMVFadUZ5R0VFQU9qUUlVWWxKT1RVeTJOUmhQQ2NWeC94aGpqT0U0cWw4djdSa2RIcHhxNmJZUVFRZ3lQQWhWaUtFS1JTRFNDTWJhVDR6Z1R4bGc2Z0ZrU2lXUzNvUnRHQ0NIRWVGQ2dRc3BkKy9idG0xYXJWaTBVZ0JOeXBoei9tWktTNG1tZzlQZUVFRUtNR0FVcXBOeTBiOS9lek16TWJBckhjZXVSazhNblJhUFJqSStNakR4aDZMWVJRZ2d4VGhTb2xDS0ZJditidHBxYW1vTGpjdkxyM2JsekIyWm1admpnZ3cvNDVXcTFHaWRPbk1DQUFRUEt2SjJHNE9EZzhLRkFJRGpHY2R5SEFGUUFRaVVTeWFnM2p3a2hoQkM5S0ZCNVI2NnVydnpqMTY5Zm8zWHIxa2hPVGdZQU1NYVFsSlNFeG8wYjgrdXNXN2VPRDB5Q2dvTFF0V3RYblVCRkxwZGoyYkpsZVFLVk0yZk93Ti9mWDZkTUpwUEIydG9hQUpDWW1NalhrNVNVaEJzM2JwVGlxeXk1OXUzYjE2aFdyZHBTQU5vOEtBODBHczN3eU1oSTQyb29JWVFRVXRyRVlqRVRpOFhNRUxLenMxbDRlRGg3OE9BQkd6NThPUHYzMzMvNVpZOGVQV0xqeG8zVHU1MWFyV2E5ZXZWaVQ1NDgwU25QeXNvcThMVjA3OTVkNytOdTNicnBMVGNFN2Y5RCsvOXhkSFRzSmhhTG43NHBmeTBXaXdNTWVid1FRZ2lwZUtoSDVSMlptcHJpNU1tVFdMSmtDUUlEQTlHK2ZYc0FnTHU3T3hRS0JWNi9mZzEzZDNjQWdKbVpHVUpEUXdFQVVWRlJ5TWpJd1BEaE9abmdGUW9GRmk1Y2lINzkraFdyZmk4dkx3QTVQVEhheHpLWnJGUmVXMGs1T2pwYWN4eTNsdU80U1FEQUdJc1dDQVJESXlJaVlnemROa0lJSVJVTEJTcnZTQ0FRd05mWEYyUEhqa1h0MnJYNWNwbE1ock5uenlJek14TTFhdFFBQVBUdTNadGYvdWVmZjJMaXhJbVlPblVxQUdEbXpKbW9XN2N1djl6SHh3ZERoZ3hCaHc0ZENxeC8vLzc5QUFBWEZ4ZitjWThlUFVybnhaV1FRQ0I0QktBbWdGY2FqV1pGWkdTa242SGJSQWdocEdLcTZEY2xOQmhYVjFjTUdUSUVEeDgreE15Wk05RzVjMmY4KysrLy9QTFBQdnNzenpZeW1Remg0ZUdReStWODJZTUhEM1RHcWpnN08yUG16Sm5ZdFdzWGdKd2VHRmRYVjJSbFpjSFYxUlZqeG93cHcxZFZlalFheldYR1dGc0tVZ2doaEpRRUJTcnZLRHc4SE9IaDRhaGV2VHFPSERtQ0dqVnE2QVFjMmhrK3VlM2Z2eCtOR3pmRzVjdVhBUUFKQ1FuZ09BNk5HalhpMStuWHJ4OTI3dHlKME5CUWJOcTBDZmIyOWdnUEQ0ZWxwU1hDdzhPeGUzZE9QalFQRHc5NGVIZ2dPenViZjJ3c2wzNEExQlFJQkYwNWp0dmJwazJidW9XdlRnZ2hoT2hIZ1VvcFNFaEl3T0RCZzJGdS92ODNEalkxTmMyem5xV2xKUll1WEFnQWlJMk54ZkhqeDlHblQ1ODg2elZ2M2h5N2R1MkNwNmVuM3ZxR0R4K09JMGVPNE1pUkkzeWdkT1RJRVV5Y09MR1VYbEhKTU1iK2VQT3d1NFdGeFF1eFdQeFg4K2JOcXh1MFVZUVFRaW9rQ2xSS1FjdVdMVEZ6NWt6K2VVcEtDcG8xYTVabnZXSERocUZEaHc0WU5td1lmdjc1Wnh3OGVCQkRoZ3pSdTgrYU5XdnFURy9PVFR1K3Bhamw1VTBxbFE3VmFEUzFHV05IM3hUMXJsT256aXV4V0h5TUFoWkNDQ0hGUVlOcFM5bThlZlB3OTk5L0l5NHVEaEVSRVhCeWNzSzhlZk4wMXZIdzhNQ1dMVnZnNE9DQXBrMmJGbm5mR28wR3o1NDkwK2s1eWM3TzFzbnBNbTNhTktOSUdoY1pHWmtPd09QTkRLQmdqdU04QUxqWHFWUG5WWjA2ZFU2bXBxWU9lL2p3WWJhaDIwa0lJY1M0VWFCU3l0cTNiNDhGQ3hiQXo4OFBQajQrbURKbEN0emMzUGpsU3FVUy92NytzTEt5UWt4TURPYk1tUU5YVjFlKzkwU2IzVmFqMFVDaFVDQWhJUUZIamh5QlFxSEF4SWtUMGFwVks0U0hoL1A3YzNGeDBYbHViTjRFTElQYXRtM2JzSHIxNmtFY3g3a2hKMkJKclYyNzl0RzB0TFR4RkxBUVFnakpUOTRSbnhXSU5ybFlSRVJFdWRjdGs4bjRnYXdYTGx3QUFKdzdkdzRiTm16QXFsV3IwS1pORzZTa3BHRDI3Tm40N0xQUE1IejRjTVRFeEdEcDBxV29WNjhlVnExYUJWTlRVeHcvZmh3WEwxNUVmSHc4VWxOVDhmcjFhekRHd0hFY09uZnVqS1ZMbHlJeE1SSHQycldEdWJrNWxpOWZqdXZYci9QdFNFNU9Sb01HRFhUYUZoWVdWcTd2aFphVGt4TUFRQ0tSNUh0Y3RXM2J0cUc1dWZrMkFOcHBVZGthamVab2VucjZPQXBZQ0NHRVZDcUd6RXpidjM5LzFxTkhEK2J2Nzg4WVkrekFnUVBNMDlPVDNiOS9YMmU5ckt3c05tUEdEUGJmZi8reHpNeE1kdWJNbVVMM3JkRm95cVROWmUzdHpMUUZhZCsrdmExWUxENnAzVVlrRW1XSXhlSWR0cmEyMWNyNnVDR0VFRkp4VUk5S0tkRm9ORkNwVkRBek04dXpqTDNwSWFuc2l0S2o4aGJPenM2dWc2bXA2UVlBdlFDQU1aWU9ZRTlHUnNaMzkrL2ZseGU4T1NHRWtNcU9adjJVRW9GQW9EZElBZlRuVkNFQUFIYnIxcTFiRW9ta2oxS3B0QWR3bHVNNGE0N2pabGhaV1NXTFJLSk4xTU5DQ0NGVkd3VXF4QmhvQTVhK0twV3FDNENMMm9DbFpzMmFDU0tSNkVjS1dBZ2hwR3FpUUlVWUV4WVZGWFZOSXBGMFY2dlZ2UUZjQS9BZXgzSHpyS3lzSG9sRW9pWHQyN2ZYMzIxRkNDR2tVcUpBaFJnamR2UG16YjhsRW9uem00RGxLc2R4OVRtT1cyNW1adlpZSkJJdHBSNFdRZ2lwR2loUUljWk1HN0IwMVdnMDdnQWtid0lXSHlzcnF6aVJTRFNIZWxnSUlhUnlxK2lCaWd3QU1qTXpEZDJPS2kvWERSSExJaGNLaTR5TVBDNlJTRG94eG9ZQnVNVnhYR09PNC95cVZhdDJUeXdXZitYazVKVDM1a3FFRUVJcXZBcWRtWll4RnMxeFhLZjQrSGpZMmRrWnVqbFYydE9uVHdFQWpMRUhaVmlOUmlxVkhnVHdoMGdrR3NKeDNCSUE5Z0MyTU1ZV2lrU2lWUUtCWUh0RVJJU3lETnVnajFBc0ZvOWhqRTBDNE1CeG5HVTUxMS9WeVJoajBRQjJTS1hTN1FESysvOVBDQ2xESm9adVFFazBiTmpRaE9NNDk3dDM3Nko5Ky9Zd056ZlBkNG93S1JzeW1ReVBIeitHbjU4ZkVoTVRBV0J6Y25MeXViS3VOems1K2ZiVHAwKzNObWpRNEFISGNXMEJmTUJ4bkR0amJIVERoZzFUazVPVDd3RFFsSFU3a0JPazdBY3duK000RzQ3ajZBQXNmNlp2ZXRqY0d6Um8wRFU1T1hrdnl1ZC9Ud2dwQnhVOXdZZXBTQ1FLNXppdWo2RWJRZ0FBMStSeWVmZm82R2hGT2RjckVJbEVvemlPV3dpZ0RRQXd4dUlCZUV1bDBuMG93MS9ZWXJGNEFvQWRMVnEwd0tKRmkyQnJhd3NySzZ1eXFvN29rWm1aaWZqNGVLeFpzd2EzYjk4R1kyeUJWQ3I5MGREdElvU1Vqb29lcUFBNXdjb2NqdU5HQUdnRndOelFEYXBpc3Q5YzdqbW9VQ2g4RFJDazVDWVFpOFZmQXBnTDRJTTNaZmZWYXZXOG16ZHZIZ1dnS3UwS1JTTFJKWTdqdWdZRkJVRWtFcFgyN2treHhNYkdZdVRJa1FBUUpaRklIQXpkSGtKSTZhZ01nVXFGcDcwVlFERlN6NU9DQ2NSaThTd0Ezd0pvK3FZc0ZzRFhFb25rTDVSaXdDSVNpVEk1anJNOGQrNGM5YVFZV0ZaV0ZycDM3dzRBcnlVU2lZV2gyME1JS1IwVmZkWVBJZnBvSkJMSmVvbEUwZ0k1d2NwakFLMEIvQ2tXaS84Vmk4WDlVVW9EeWJVRFp5bElNVHhMUzM0TU0vV3FFbEtKVUtCQ0tqTStZTkZvTkFzQkpPTk53Q0lTaVc0Nk9EaTRvSUlQS0NlRWtNcU9BaFZTRldnaUl5TlhTU1NTeG95eEZZeXhWSTdqMnBtWW1Gd1FpOFZTUjBkSFI5QzVRQWdoUm9rK25FbFZvcEZLcFV1bFVtazliY0FDd0U0Z0VFakZZdkZOQndjSEVlaWNJSVFRbzBJZnlxUXE0Z01XQUg2TXNVd0FIVXhNVENRaWtVamk2T2pZQ2pUUW5CQkNqQUlGS3FRcTAwZ2trcmxTcWJRV2dKOFpZM0tPNHh3RUFzRmRrVWowUDVGSTFNalFEU3h0d2NIQjBHaEtMeGVhVENaRGFtcHFxZTJQRUVMZVZxRlQ2Qk5TU2pRU2lXUUdnRmxpc1hnalkyd1N4M0ZpQUlsaXNWakNHQnNnbFVxVERObEFUMDlQQUlDWm1SbjI3ZHNIQUhCMmRzWUhIM3lnczE1R1JnYU9IRG1DcTFldll1WEtsWG4yOC9UcFV4dzRjQUFjbDdmREtDd3NESjA2ZGNwVHJ0Rm9JQkRrL1UyemMrZE9aR1JrWVBYcTFmanl5eS94MldlZndkM2RIZWJtNW5uMi8vejVjNXc3ZDY3SXI1Y1FRclFvVUNIay8rVU9XTFlCbUFoQXpIRmNva2drdXZIeTVjdFBIang0OE5JUURWTW9GQWdMQzRPN3V6dGY5djc3NzJQUG5qMDY2M2w0ZUFBQXVuVHBnckN3c0R6N2NYSnl3cUZEaC9LOTFjU05HemVRbFpXVmU2b3ZuSnljY1Bic1dYNEtkbHBhR21yWHJzMHZEdzRPeHNXTEY4RVlBd0NZbUpqd2djcmV2WHNCQUwxNzl5NzJheWFFRUlBdS9SQ2lqMFlpa1h3aGw4dXROQnJOSGdEZ09LNlR0YlgxQzVGSTlMZXRyVzFOUXpjUXlPbWxHRDE2dE01ZlNTVWxKV0hvMEtGSVN0TGZnZlRxMVN1TUdqVUtGeTllUkhaMk5qWnMySURxMWF2RDNkMmREMDUyN2RxRnZYdjM0c1dMRnlWdUR5R0VVS0JDU0Q2aW82TXpJeU1qeDhqbGNpdkcyRzRBUW83amV0YXNXZk0vUXdjc28wZVBoa0tSYzdlQ1BYdjJ3TnJhR2dDUWtKQ0FCUXNXQU1oSktlL3U3cTd6MTdCaFEzaDZldVlwMTJyVXFCSEdqaDJMYjc3NUJ0bloyVHAxcXRWcUxGNjhHRjI3ZG9XTGl3czRqc09qUjQ4d2NlSkV2SGp4QW1QSGprVktTZ3BHalJvRkx5OHZ2SHo1RWw1ZVh2RHk4a0pHUmdiR2poMWJUdThPSWFReW9Vcy9oQlFpT2pvNkU4QllrVWcwQjhCR2p1T0djeHpYMDhySzZqbGpUTzk0ajdLbVVDZ1FFUkVCTHk4dkFEbTlLL3YzN3djQXZxeDE2OVo2TC84VVpzU0lFYmg2OVNyV3IxK1ArZlBuOCtXclZxMkNXcTNteTZwVnE0YTFhOWRpL2ZyMUVBcUZlUERnQWE1ZHU1YnZmbDFjWElyZEZrSUlvVUNGa0NLU1NxVXBBRWFJUktKWnlBbFlQdGVPeXlodlQ1NDh3ZWpSby9Ia3lSTUFPWGNRMW5mcHovajc0QUFBSUFCSlJFRlV4OG5KQ1UyYU5PR2ZKeVFrNkR6WGxrVkVST2lVZVh0N1F5YVQ2WlI1ZVhuQnhzWUdRdUgvZjJ5WW1KaGd6cHc1QUlDbFM1ZGkrUERoZW1jVkNRUUN2WU43Q1NHa01CU29FRkpNMm9DbFE0Y08zNWlabVNVYm9nMUxsaXlCbTVzYjM0UGg3ZTJOano3NkNBQnc0c1FKblhWRFEwTmhZcEp6cHdBbkp5Y2NPWEpFWjdtVGt4TUE0TTgvLzRTUGo0L2UrdnIxNjZlMy9NcVZLd2dORFVYUG5qM1JyMTgvZUh0NzQ4cVZLM25XYzNaMlJzK2VQWXYrQWdraDVBMEtWQWg1Ui8vKysrOHpzVmhjN3ZXZU8zY093Y0hCQ0E0T0JnQThmUGdRelpzMzExbkh6YzJOSDhNeWJOZ3duV1hhcWM1disvVFRUL0hwcDUvbUtYZHljc0twVTZmMDNuaFJvOUVnSUNBQWpvNk9xRk9uRG9DY1MwZUVFRkphS0ZBaHBBSjQvdnc1UEQwOVVhTkdEZlRzMlJNOWUvWkVXRmdZQWdNRFVhMWFOYWhVS3N5Yk40L3ZWUUdBbEpRVXRHclZpcys3a2g5dGo4cTdpSStQaDFBb1JJc1dMZDU1SDRRUVVoQUtWQWlwQUVKRFEvbXhKY25KeVZpL2ZqMXUzYnFGVFpzMlljYU1HVmk5ZWpWbXpacUZqejc2Q0dQR2pNRUhIM3lBR3pkdUlPZCtpd1U3ZlBqd083Y3JNaklTZG5aMk9nT0t0YmxUY25OMmRuN25PZ2doVlJ0TlR5YWtBdEFHS2VIaDRmRHc4SUJhcmNhZVBYdjR6TFN0V3JYQzd0MjdrWkdSZ2M4Ly94d0pDUW40OWRkZk1Yanc0RUwzYldOajg4N3R1bjc5T3V6dDdmVXV5OHpNaEZLcFJHeHNMS3BWcS9iT2RSQkNxamJxVVNHa0F1bldyUnMyYmRxRXpwMDc4MlhhZ2JMdnZmY2UvUDM5RVJjWGg1aVlHRGc1T2FGMTY5WWxyck5HalJyNVRzRldxOVVRaVVUODg5d1piNDhkTzRZREJ3N0ExTlFVVTZaTUtYRTdDQ0ZWRTkwaDFnaUl4V0lHQUJLSmhQNGZGWXoyZi9mMjlGNWpvRmFyK1NDbXF0Q090NkZ6aVpES2d5NzlFRkpKVmJVZ2hSQlNPVkdnUWdnaGhCQ2pSWUVLSVlRUVFvd1dCU3FFbEl3TXlKbmhRZ3dyVjhyLzdJTFdJNFJVTEJTb0VGSUNqTEZvSUNmeEdUR3NwMCtmQWdBWVl3OE0zQlJDU0NtaVFJV1FrdGtCQUd2V3JFRnNiQ3l5c3JJTTNaNHFSeWFUSVM0dURuNStmdHFpZzRac0R5R2tkTkVVUGlOQTA1TXJORk9SU0JUT2NWd2ZRemVFQUFDdXllWHk3dEhSMFFwRE40UVFVanJvaTlFQVJDSlJId0N1MnVjY3g4MEJBTWFZZjY3VnJraWwwai9LdTIza25aaUtSS0k1SE1lTkFOQUtnTG1oRzFURlpMKzUzSE5Rb1ZENFVwQkNTT1ZDZ1lvQmlFU2lIaHpIblN0b0hiVmE3WG56NXMxRDVkUWtRZ2doeENqUkdCVURrRXFsbHhoanFRV3M4a3FsVWgwdnR3WVJRZ2doUm9vQ0ZjTlFBUWdwWVBrWjZyNG1oQkJDS0ZBeHBORDhGakRHRHBSblF3Z2hoQkJqUllHS2dXUmtaRndBOE9ydGNzWllWbHBhMm1FRE5Ja1FRZ2d4T2hTb0dNajkrL2ZsakxFOCtSNDRqanY3OE9GRHlxeEpDQ0dFZ0FJVmcyS001WmwrclBtLzl1NDdyS2w3L3dQNE8yRW95M2x0SzJxdjNxcDFVUnRBVzFzVmR4MTE0YmpWeXJCYWYxWWN2WFVMRkVHdENGSzkyaUlLS09KR0JWRXIxRTIxNVZhTHFVVzRMaFEzVXBRaEJBZ2g1L2NIemJuRWdPSWlDYnhmeitQVDVIdE96dmtrUFp4ODhwMXFOWWNrRXhFUi9ZV0ppaDVsWm1hZUJGQitLdFBDa3BJU0ppcEVSRVIvWWFLaVIzZnYzbFVBS044ZkpTRWxKWVdyMnhFUkVmMkZpWXFlcWRYcTh2MVUySW1XaUlpb0hGTjlCMURiRlJZV0hyT3lzaW9TQkVHcVVxbWk5QjBQdlhTbTl2YjJMb0lnVEFiUVdTS1JXT2s3SUNPbCtHdWw2bzF5dVR3Y1FJbStBeUtpNnNFcDlBMkFUQ2JiTFpGSUdwMDdkNDRMMjlVc3B2YjI5bEVBUnVvN2tKcEVFSVJqY3JsOEVKaXNFTlVLckZFeEFJSWdSQUY0UTk5eDBNdGxiMi92QW1Ca3ExYXQ0T25waWRhdFc4UEd4a2JmWVJtbC9QeDhYTDkrSFFFQkFVaE5UZTByazhsbXkrVnlmMzNIUlVTdlhrMm9VV0hWdW42eFNyNFNNcG5zWjRsRThrRllXQmhrTXBtK3c2a1JMbDI2aFBIanh3UEFIK2ZPbmV1czczaU1DTytUK3NYNzVBc3c5czYwbXFyMWpSS0o1QVArOGVtRnBVUWk2U0tSU05iSlpMSTRBR2I2RHNpQWRBYUExcTFiNnp1T0dxTjU4K2FhaDIzMEdZZVI0WDFTLzNpZmZBRkczZlREcW5YOVk1Vjg1VFJmQ0x3bVh4NHJLL0U3MWtLZmNSZ1QzaWYxai9mSkYyUFVOU3AvVldQQzA5TVRNcG1NZjN4NllHMXREVHM3TzNoNWVRRUFKQkxKT0QySFJNOGhOVFVWZ2lEb093eDZCWGlmMUQvZUoxK01VU2NxWU5XNndXQ1Z2T0ZKU2tyQ3RtM2JxclN2aTRzTFNrb3FielpYcTlVVmxpY21Ka0twVkZhNDdjNmRPeFdXS3hRSzdOeTVzMHB4MFV2Qis2U0I0SDN5K1JoMTB3K3IxZzBIcStSZm5JT0R3MVAzR1RGaUJMeTl2UUVBTTJmT3hPM2J0NUdSa1FGQkVOQzBhVk1BUUt0V3JYRHIxaTBVRlJVaE16TVRzYkd4QUlCcDA2YWhWNjllVlk1SHJWWkRLcFVpUHo4ZnJxNnUrUExMTDlHelowK3RmWDc4OFVmY3ZuMGJZOGFNMFhtdHQ3YzMyclp0aTdsejU4TEV4RVRjWm1GaGdRTUhEc0RSMFpGZm50V0E5MG5Ed2Z2azh6SHFSSVdvSmpsejVreUY1VVZGUmZEejg4T0ZDeGN3ZXZSb3NYek5talVBZ004Kyt3eWxwYVhZdkhuekM1My8vUG56Nk5LbEN3QWdJaUlDNmVucFdMeDRNYXl0cmJGNDhXTE1uejhmQ29VQ1M1Y3VSZVBHamNYWHllVnliTjI2RlVCWkxjcHZ2LzBHcVZTS2RldldZZEdpUmRpNWN5ZWlvblRuTXB3OWU3YjR1R0hEaG9pSWlIaWgrSW1vWm1LaVFtUWd5dGM2YU55N2R3OWZmZlVWNnRXcmgyM2J0cUZCZ3diaXR0bXpaK1BXclZ1NGMrY09CRUhBMkxGajBhSkZDd1FGQmFGbno1NW8xcXladUs4Z0NOaTVjeWNPSGp3SWYvLy85ZUdUU0NRNGRlb1VBR0RYcmwzbzBxVUw5dXpaZ3kxYnRpQTRPRmpjNzUxMzNzSFdyVnRoYlcyTnBVdVhJaVltQnRldlg4ZGJiNzBGb0N6SnNiT3pFMnRjQ2dzTG9WQW9FQmdZQ0lsRWdrOC8vUlJIang3RjJiTm5zWERoUWt5Y09CRnIxNjZGdGJYMXkvMFFpYWpHTWZZK0trUTFWbkp5TWx4ZFhXRnZiNC9nNEdDdEpBVUFidDI2aGFpb0tMUnIxdzV0MnJSQlZGUVVidDI2QlFCNDQ0MDNzR1BIRHZHZnBoL0p4eDkvak5PblQrUDA2ZE9Jakl5RXJhMnRlTHpVMUZSODg4MDNpSWlJUUdob0tONSsrMjBBWmJVcmE5YXNnWldWRmVyVXFZT0lpQWhNbXpZTisvYnR3NWt6Wi9ERER6OGdJU0VCbjMzMkdjTER3d0VBRnk1Y2dJdUxDK0xqNHlHUlNLQldxeEVlSG80eFk4WkFMcGZqNHNXTGNIVjFoYk96TTV5ZG5YSDU4dVhxK0VpSnlBaXhSb1hJQUowNGNRSmZmLzAxWnMyYXBkWGM4N2pzN0d4WVdWa2hOemRYcS96V3JWc1lOKzdKQXdzT0hUcUUvdjM3aTg4blRweUlOV3ZXSUNZbUJuLzcyOS9FY2pjM042eGZ2eDV6NTg3RjJyVnJzVzdkT2d3YU5BaWRPM2ZHbDE5K2lUcDE2bURwMHFWbzI3WXRUcDgramJmZmZodGR1blRCdDk5K0MzOS9mL1RzMlJONzl1eEJWbFlXV3JkdWpTbFRwaUFrSkFRV0ZoWm8yN1l0aGc0ZGlvWU5HejduSjBWRU5SMFRGU0lEczJmUEhxeGR1eFlCQVFIbzFxM2JFL2M5ZlBndzJyUnBnNlNrSkJRVkZZbmxhOWFzRWZ1YkFMcjlYL0x6ODNIZ3dBR3hid2xRVnRzU0d4dUx1TGc0dUxpNGlPVVNpUVJUcDA2RlFxRUFBQVFGQmVIU3BVdVlNV09HMklkbDd0eTVXTFpzR1FZT0hDaStybDI3ZG9pSWlJQmNMa2Q0ZURqcTFxMkxBd2NPNE55NWM4ak96c2FTSlV1d2V2VnFtSmlZb0VtVEpzLzNZUkZSamNkRWhiUVVGUldoYnQyNitnNmoxdHE4ZVRPMmJ0Mks5ZXZYbzEyN2RoWHVjL0xrU1hGSy9waVlHQVFGQmFGKy9mcjQvUFBQQVFDLy92b3JWcTllTGU1ZldGaUl3c0pDL1BqamoySlpTRWdJZXZYcXBaVWdtSmlZWU1tU0pYQjFkVVdyVnEzUXZYdDNjWnNnQ0RoMDZCQUdEeDZNcUtnbzdOaXhBOHVXTFJOSEtxMVlzUUx6NXMxRDM3NTlNV0hDQkRScTFBZ0FzRzdkT3B3OGVSS0xGaTNDdDk5K0M3bGNqbW5UcHVITW1UT1lPblVxOXUzYmg3NTl1UlpuYmZQbzBTTllXVmxCS21YdkEzcTZXbm1WbkR0M1R1dDVRVUVCMHRMU3hPZWF6b21WVWF2Vk9ILytQUDc4ODg4bm5xZFBuejdQSEZ0eGNURU9IejVjNFRuMzd0MnI5YXU1c3RqeTgvTng1ODRkcEthbTRwZGZmc0hCZ3dmeDY2Ky9BZ0R1Mzc4dnptL2g1T1FFQUVoTFMwTldWaFlVQ2dWNjllcFY2YndZOUdyRnhNUmcyN1p0Q0EwTnJUUkpBY3ErL0pPVGt3RUEyN1p0UTdObXplRHE2b290VzdZQUFONTc3ejJ4YjhxVUtWUHcxbHR2NGR0dnZ4VmYvK3V2ditMdzRjT1lObTJhenJGYnRXb0ZQejgvTEZpd0FELzk5Sk5ZZnZueVpZU0ZoU0VsSlFYSnljbDQrUEFodnZubUc3R1B5Y0tGQzNIMzdsMG9sVXBrWldVQkFHN2N1SUhZMkZoOCsrMjNHRFJvRUlDeVNjYysrZVFUbkR4NUV1M2J0OGVoUTRmZzdPejg0aDhlR1pWZXZYb2hJeU9qV3MrcFZDcVJrNU1qM3YvVWFqVTJiTmlBek14TW5YM1Zhald2U3dOU0sydFVQRHc4a0ppWUNBQ0lqNDlIbXpadE1HL2VQT3phdFF1bXBxYjQ1Sk5QY09MRUNaaWFWdnp4ckZtekJ0dTJiY080Y2VQdzFWZGZWZW1jL2Z2M2g2V2xwVTU1Ym00dVRwNDhLVDR2S0NoQVNFZ0kwdExTOE1VWFg0amwyN2R2UjFSVUZQcjM3eS9XZUdSblo4UER3MFA4eFZ4UVVJQ2lvaUxZMk5pZ1VhTkdxRisvUGhvMmJJakdqUnVMdjhCUG5UcUZJMGVPWVAzNjlRREtmaWt2VzdZTUhoNGVVS2xVZVBQTk4yRnVibDZsOTBRdlQybHBLZGFzV1FOL2YzKzBiTm55aWZ0bVpHU2dSWXNXQUlBSkV5Ym9iQzkvZzcxMTZ4WmF0R2dCYjI5dkRCOCtITDE2OWNLaVJZdmc3ZTJOK3ZYclYzajgzcjE3WTk2OGVaZzNieDQ4UER6ZzR1S0NNMmZPNFAzMzMwZVhMbDNRcFVzWDlPL2ZIOUhSMFZxdjY5T25EK2JNbVNNK1AzLytQR1F5bWRib0l4TVRFMWhhV21MczJMR1lNR0VDQmc4ZXJMV2RETi83Nzc4dmRyU3VTR1ptSnVMaTRwNzcrSUlnNE9IRGgxWGExOGJHUnJ4ZjNiOS9IOU9uVDBkcGFTbWtVaW1rVWlteXM3UEYvayttcHFhb1U2Y09MQ3dzc0hyMWFwaWJtK1BOTjkrRW01c2J2THk4OE9HSEgyckZjT1BHamVkK0QvUnkxY3BFcFR4ZlgxOGtKaWFpWGJ0MmlJbUp3Wmd4WTZCU3FTb2NLZ29BWVdGaE9IcjBLSGJ0MmdWdmIyK0VoWVZoOHVUSlR6MVBmbjQramh3NW9sTmV2bm9kQUJvMWFvUjE2OVpoNGNLRitPU1RUOUN3WVVOY3ZYb1ZFUkVSV0w5K1BlclZxeWZ1MjdCaFEvajYrc0xDd2dKV1ZsWTRkdXdZSWlNajRlM3RMZlpQeU16TWhFcWxFa2QzT0RzNzQrVEprN2gzN3g2QXNwRWVyVnExZ29PREE0S0NndkRPTys5VTdZT2psNnE0dUJqNStma29MQ3lzZEoraW9pTHMyYk1IRW9sRVRGUjI3TmlodGMvWXNXTzFFb2podzRkclBUOTQ4Q0JjWFYzUnExY3ZGQlVWd2N6TURPbnA2VEF6TTlOS3pJY05HNGJHalJ1alRwMDZBSUNmZnZvSm8wYU5lcWIzZE9iTW1RcFhqUzRwS1VGNmVybzRoRm1wVkRJNU5qS1YzUjhybzFLcGtKMmRYV0ZmcFBMSkJGRFdWRGxnd0lBcUhUY29LRWljeFBEMTExL0h0bTNiWUdabUJvbEVBcUNzMXJpaU9YdzBCZzRjaUJZdFdzREt5Z3JqeDQvWHFTVXYzOW04b3ZzM1ZZOWFsYWdNSHo0Y1FObU5jdmp3NFlpSmlSRzNmZmJaWndnTkRjV1lNV05RV2xvcVh1Z2FoWVdGV0xGaUJmNzQ0dytFaG9haWFkT21DQTRPeG93Wk0zRGp4ZzBzV0xCQW5IWHc2NisveG9VTEY1Q1hsL2RNMVlkaFlXRmFrMTROSFRvVWhZV0ZzTEFvbThUUXpjMU4zSGI2OUdrQVFKczJiWER0MmpYNCsvdWphZE9tMkxKbGkvaEwrZURCZzFpN2RpMCsvL3h6Y2VTSTVyOGVIaDVRS0JUaUxLZS8vUElMRGgwNkJITnpjM3o4OGNjb0tDaEFTVWtKWnMrZWpaRWpSMWI1UGREenNiUzB4RmRmZlFWL2YzOHNXTEFBWm1abWtFcWxFQVFCcGFXbDRyOFdMVnJBMTlkWGJOc2ZPM1pzaGNmTHljbEJRVUdCVGkzZXh4OS9MRDZPakl6RSt2WHJJWlZLTVdIQ0JKMytBcHBmbUE4ZlBzVDU4K2NSR0Jpb2RmekhyKzFIang2Smp3VkJ3SC8rOHgrNHVycHE3WFAxNmxYNCt2ckN5c29LQnc0Y1FHQmdJTWFPSFl1cFU2ZHFkY1FsdzlXd1lVTnMzTGl4MHUyYVpyN3lUcDgramJWcjEyTHYzcjFhNWVucDZmanNzOCt3Zi85K2NVNGRTMHRMSkNVbFBWTk1aODZjMFpvZlNFT2hVRlI2RDE2eFlnVXVYNzZNSVVPR0FDaXJ0ZFlvTFMxRjE2NWRtWndZaUZxVnFHaW1FdS9Xclp2NFdPT3R0OTZDdjc4LzFHcTF6cStGWDMvOUZjdVhMMGZyMXEyeGVmTm1jU3JxK3ZYckl5d3NEQ3RXck1Db1VhTXdmZnAwREJvMENINStmcmh6NXc2R0RSc20vcHJ0MXExYmhYOHc1ZnVjVEo0OFdhdDJSaEFFT0RvNjRvY2ZmcWkwbW43RmloWFlzMmNQWkRJWmlvcUs4UFhYWCtQUm8wZkl5c3BDaXhZdHNHSERCdno5NzM4WDk0K09qc2FOR3pld2JOa3kzTDE3RndNSERzU0VDUk1RRXhPRG5Kd2N4TWZIbzBtVEpnZ05EVVYrZmo2VGxHbzBidHc0akJzM0RtcTFXdXdqcFVtWUpSS0pUdklNUU9mWG9tWkk4cng1ODNENzltMnhnMjFGSmsyYWhBa1RKcUJPblRwUC9JVXNDQUttVDUrdU5ZL0w2TkdqTVgvK2ZLMzlsaTlmTGo3T3o4L0hlKys5cHpWRnZvMk5EZmJ0MjRmZXZYdkQzZDBkVXFrVUFRRUIrUEhISDdYNmlKRmh5ODdPMXZyUlZCWDc5Ky9Ic0dIRGRNcGJ0bXdKT3pzN1JFWkdWdGhucXFxNmR1MnFWWFBvNU9TRWhJUUVPRGs1aWVXYU1zMlBTS1ZTaVpVclZ5SWpJd09USmsxNjduUFRxMWVyRXBXcUtDb3Ewdm9WR2hnWWlCTW5UcUJIang0NGZ2eDRwZG41cDU5K2l2RHdjTWpsY25oN2UrUEVpUk1BZ0xWcjE0cC9nSSszNlFPNlRUL2xQZjVsVlpFQkF3YWdhOWV1YU5pd0lVcExTeEVWRllYNzkrOWp6cHc1c0xHeFFWWldscGlvS0pWS3JGKy9Ici8vL2p0OGZIemc0dUtDTm0zYVlPclVxZWpjdVRNY0hSMlJscGFHSmsyYUlDMHREUjk4OE1GVFBxMksyZHZiY3huZUYxRFZrUkFWTGV5bmFRcmFzR0hEVTErdjZTL3lOSTBiTjlhcEdYazhTUUdBaFFzWGlvOXRiR3l3Yk5reXJlMFZYZjhBOE5GSEh6MDFob3J3T3F0ZW12NVFOalkyS0MwdHJYUS9sVXFGQ1JNbVlNQ0FBWEIxZFVWR1JnWVNFeFBGbFlNZk4zbnlaSHp4eFJmNDVKTlB4TkZpenlNd01CQm56NTZ0ZEx0YXJjYW5uMzRLdFZxTnp6NzdEQjk4OEFGQ1FrSXdkKzVjakJ3NThvWE9UYTlXclV0VXNyT3pvVktwTUduU0pLeGR1MVpuZTI1dXJsYnRoYnU3TzJiTm1nVnpjM090RzNGRlhGMWRvVlFxSVFnQ1RwOCtqWHIxNmlFbkowZHJLdkxLcU5WcW5RWGZOQVlQSGx4aCtlblRweUdUeVpDWm1Zbkl5RWo4L3Z2dkdEOStQQVlPSEFpcFZJcXJWNjlpenB3NWNIRnh3YWhSbzJCbVpvYjI3ZHZEdzhNRFFVRkI4UGIyUnUvZXZlSG82QWdiR3h2czJyVUxwMDZkUXBjdVhmRGJiNzloeG93WlQ0MmI5SWRETzZrNmJkMjZGY09IRDlkcURoaytmTGhPN2ZUamR1N2NpWjQ5ZTFhYUNOaloyYUZqeDQ2SWpJekVsMTkrK2R6eHpaMDdWM3pzNU9RRXBWSUpsVXFGakl3TXZQSEdHNUJJSkFnTURJU3RyUzAyYk5nQVFSRHc5dHR2WSsvZXZjak56ZFhxajZMeGVCbWJndlNqMWlRcWVYbDVjSGQzUjNaMk5pUVNDV2JObXFYMWEvTE9uVHRvMXF3Wjd0Njlxeld0dUtielYxV0dHaDgvZmh4MTY5YkYwYU5IMGI1OWUxeStmQm56NTgrdnNPMzBjVktwVk94M29oRWJHNHVsUzVmaWswOCt3ZlRwMHl0ODNZSUZDM0RzMkRGWVdscmluWGZlUVV4TURMWnYzdzZGUW9HaW9pSVVGeGZqMjIrL3haMDdkekJqeGd3RUJ3Zmp1KysrdzYxYnQ1Q1ltQ2dtVVJzM2JrVHYzcjB4YnR3NHRHalJBcmEydHM4OUd1UGN1WE9WVndIVkl2ekYvMnJ4T3F1YWwzMGRsbS8yeWN2TFEwbEpDWHIxNm9XV0xWdkMxTlFVaFlXRnVINzlPczZlUFl1OHZEenMzYnNYb2FHaFR6eW1xNnNyNXMrZkQzZDNkNTJsSXFxaXFLZ0lseTVkd3BVclYzRHg0a1VBWlVzL0ZCVVZ3ZC9mWHh6bFkyMXRqZnYzNytQZ3dZT1lNbVVLZ0xLK2dXUEhqaFdUa1B2MzcyUDA2TkZZdDI0ZHVuYnQrc3l4ME10WGF4SVZhMnRyK1BqNHdNN09EaDkrK0tIVzZKYVVsQlFzWExnUTBkSFJTRTVPUnZ2MjdYVmVuNXViaXpObnpsVFlscS9wZUtVUkZSV0ZKVXVXSURZMkZ1Ym01dmo2NjY4UkZ4ZjMxRDRxNVJVWEZ5TWlJZ0tlbnA3aUxLUHZ2ZmVlem42REJ3OUduejU5VUs5ZVBkU3JWdzlXVmxZWVBYbzBFaElTWUc1dURsTlRVL3o1NTUrWU4yOGVzck96RVJFUmdmSGp4eU02T2hwLy8vdmY4ZC8vL2hjK1BqNm9WNjhlcEZJcHVuZnZqc0RBUUt4YXRhcEtueXNaTDgyY08rVkhraEU5VGZsVnVvY1BIdzR6TXpNTUd6WU1uVHQzeHNDQkF4RWNISXgzMzMwWEFCQWVIZzZaVFBiRWVZR0FzbzdiVFpzMnhmYnQyNStycjhxREJ3K3dZc1VLZE9qUUFaMDZkVUptWmliaTQrTmhZV0VCcFZLSjhQQndqQm8xQ3FOR2pZS3BxU21tVHAwS29Dd3AyYkpsaTFieXRXTEZDb3daTXdaZHUzYkZtVE5uWUdabVZ1SG9OYW8rdFNaUmtVcWw2Tnk1czFhWlNxV0NTcVhDd29VTHNXTEZDa2drRXV6ZnZ4ODlldlI0b1hQNStQamc5ZGRmMXltdmFoK1ZrcElTZUhsNTRhMjMzc0tJRVNOZ1kyT0RPWFBtd052YlcyZllYcytlUFpHUWtJQ1FrQkJzM0xoUmJBNnd0TFJFY0hBdzd0Ky9EMDlQVDJ6YXRBa0FjUGZ1WFhUcTFBaytQajRZTVdJRU5tL2VEQjhmSDBpbFV2R0xDd0FuZlROd3ljbkpjSGQzeDZsVHA4U2F3WkNRRU96ZHV4ZWJOMitHcmEydE9Hc3NBQ1FsSmVIU3BVczRlL1lzYnQyNmhiUzBOS1NscFdIQWdBRlBiTko4Mm5rZVBIZ0FkM2QzY1g4ckt5dDA2OVlOOCtmUFo1dC9EZlY0alFwUTFrUStiZG8wMk5qWTRNaVJJK0w5eHNuSnFkS202OGY1K2ZtaGFkT216eFZUczJiTnhGRTdaOCtlUlhKeU1nSUNBakJuemh3c1hyd1libTV1R0R4NE1INzg4VWV0SnRNVEowNmdXN2R1NHJXOWI5OCs1T1hsd2NQREF3QlFwMDRkZUh0N1krZk9uVlhxejBXdlJxMXU1STZQajRlMXRUVUNBZ0xRdm4xN3JGdTNEaTFhdEVCQ1FnTGk0K09mKzdndk1vRlZXbG9hSmsrZWpPTGlZckV6WXQrK2ZlSGw1WVhGaXhmalgvLzZGMUpTVXNUOWYvcnBKeXhldkJqVHBrM1Q2YlBnNHVLQ2pJd01USjA2RlRrNU9RQUFXMXRiK1BuNW9XUEhqZ2dLQ2tKK2ZqNHVYYm9FbFVvRlgxOWY1T1RrSUNnb0NJc1hMNjYwOHlNWm5xTkhqMkxMbGkxWXRXcVYySFNwR2VxdW1keFFwVktocEtRRTc3NzdMbEpTVXZEamp6OWk0Y0tGS0MwdGhZT0RBNXljbk1SL0RnNE9GWGFZck9nOFFObEVna2xKU2RpNWN5ZXlzcklxN1RoSnhtL0praVdZT1hNbXhvd1pBNGxFQWg4Zkg3R1AzY3laTXpGKy9IaXgrY2JlM2w2Y0hLNmdvQUNscGFXNGZmczJBT2pNbmRPK2ZYczBhTkFBRGc0T3ovUXZOVFVWUU5sSXM3VnIxMkxtekptWVBYdTJPSmZVYTYrOWh0RFFVUHowMDA4WVAzNDhEaDgrak9MaVlnREFqei8rS0Rickh6bHlCSkdSa1ZpMmJCbHljM09SbnA0T1FSQlF0MjVkMWpEcldhMnBVUUhLbWxPS2lvckVML1QrL2Z1amRldldhTnUyTFVKQ1FuRDgrSEZzMnJSSi9ISnYyYktsVnBYbGk4N3pVSDRPQ3cxTjAwOWVYaDc4L2YyUm1KaUlTWk1tWWZ6NDhWcUp4MGNmZllSMjdkcGg1Y3FWY0hWMVJkZXVYZEd2WHorc1c3Y09xMWF0UXZ2MjdhRlFLS0JRS0dCbVpnYWdySGYrOTk5L2o2Ky8vaG9USjA3RXlwVXJFUmtaaWFTa0pEZzVPU0UyTmhiWjJkbjQrZWVmTVczYU5GaFlXR0R0MnJXd3RMVEV5cFVyTVgvK2ZFaWxVb3dZTWVLRjNqZTlXcGN1WFlLdnJ5OThmWDNScVZPblN2ZnIyTEVqT25ic0NLRHMxK3ZqWHhRSkNRbmk0L0sxTWM5eUhsdGJXM3orK2VlWU1XTUcxR28xTy96V0lJc1dMVUtqUm8wUUdocUtaczJhb1ZtelpqQTNOMGVmUG4wUUdCaUlodzhmWXZYcTFZaU1qTVN4WThjd2VmSmtPRG82aXEvLzVwdHZ4QitBWGJwMFFlUEdqU3M4VC9tWnVxdkN5c29LbHk5Znh1ZWZmNDc2OWV2aisrKy9oNzI5dmRZK3paczN4OWF0V3hFWkdZbHZ2dmtHd2NIQldMMTZOVkpUVThWQkROOTg4dzBLQ3d2aDZ1cUtSbzBhb1dIRGhtallzQ0VjSFIyeGQrOWVmUFRSUjFydmg2aEs3TzN0Qlh0N2U2R3FoZ3daSXJ6Ly92dUNuNStmVm5sSVNJZ3djZUpFNGNHREIyTFo3dDI3aFppWUdQSDUxS2xUaGRMUzBncVBXMXBhS25oNGVPaVV4OGZIaTQvTEg2dTg4dVV4TVRGQ1RrN09VOS9IeFlzWGhYdjM3Z25mZmZlZGtKYVdKZ2lDSUZ5NGNFSG8zcjI3MEt0WEwySDE2dFU2OFVWR1Jnb0ZCUVZDUWtLQ1VGaFlxSFBNcEtRa1FhMVdhNVZsWkdRSXhjWEZUNDFIUS9QL1E5L1hoYUY0MXV2eldmenh4eCtDdmIyOWNPdldMV0hRb0VIQ3BrMmJLdDFIOC85d3dZSUZ3ckJodzRSQmd3WUpEZzRPd3JCaHc0Umh3NFlKS3BWS0owNTdlM3RCcFZJOTlUeWE3UVVGQldMWjBhTkhoUjQ5ZXJ6MDkxdytObDVuVmZjcXI4UEF3RUFoUFQxZGlJK1AxN28vWHJ4NFViaHg0NGJXdmdVRkJjS2ZmLzRwUEh6NDhKWEVjdjc4ZVVHcFZHcVY5ZTdkVzJlL3dzSkM0ZGF0VzhLREJ3K0Vnd2NQaXVXUEhqM1N1UWRxN04yN1Y3aCsvZnBMaVpQWGJ5M3pzdjRBQ3dzTEswMUNxT3I0QjZpdE9oS1ZUei85VlBEeThucmlQbzhubThIQndjTDc3Nzh2UHE5S29sTFplY29uS21xMVdyaHk1WXJnN093c0JBY0h2NFIzV1RGZVo4L21WVjZIOU94NC9UNDcxc3NDcUZ1M0xxdW95U2cxYTlaTW5HbXpLckt6c3hFVEV3TzFXZzFQVDg4bnJpMzBMT2ZwMGFNSEhCMGR4ZGwxeXkrb1NVVDBJdmp0VEdURUZpNWNDQnNiRzh5ZVBSc2xKU1ZQM1Q4b0tBaERoZ3lCVkNwRnAwNmRNSHYyYkhFRzVCYzV6NmxUcHhBZkg0LzMzbnNQMGRIUkhEVkdSQzhORXhVaUkyWnVibzZnb0NEY3ZIa1RTNWN1ZmVLK0J3NGNnRnd1RjlmL0dUZHVITnpjM0o2NFJNT3puS2RKa3laWXZudzVIajU4aUhYcjFqMzdteUVpcWdBVEZTSWoxNlJKRTZ4Y3VSS0hEeDlHV0ZoWXBmdjk4Y2NmV0xac21kWjhFQlZOSXZnaTU3R3hzY0dpUll1d2RldFcvUGUvLzYzNm15QWlxZ1FURmFJYXdNN09Eb3NXTFVKSVNBZ09IejRNQU9KRWJOMjZkUU5RMW55am1URzBJbjM2OUJIL1BjdDVIdGV6WjA5ODlORkg4UFB6ZStMaWRVUkVWV0hzODZnb0FGam01K2ZEMnRwYTM3SFVhZ3FGUXZPdzRqVUI2S1d5czdORFVsS1NWdG5Rb1VNeGRPaFE4Zm5qMjUvV1lmejQ4ZVBpWTgwOEtzOXpIZ0JQYllhaWFzWDdwSUhnZmZMNUdIV05paUFJS1FCdy9mcDFmWWRTNjkyN2R3OEFJQWpDTlQySFFzOUlJcEhvVE9vM1lzU0lLdlZkSWNQSCs2VGg0SDN5K1JoMW9nSmdJd0FFQkFUZzBxVkxLQ2dvMEhjOHRZNUNvVUJhV2hwV3JseXBLZHFqejNpb2FuNysrV2Z4c1ZRcWhiZTN0OVoyYjI5dkR0bXZPWGlmMURQZUoxK01zZjlrTXBQSlpIRVNpYVN2dmdNaEFNQ3Z4Y1hGUFZOU1VqZzJGWUM5dlgwQkFNdUVoQVJXdWI4a0NvVkNzMmhvMGJsejV5ejBIWStSNEgzU3NQQSsrWXlNL1NkVGlWd3VIeVFJd2tJQWZ3Q28ydXhWOURJVkNZS1FLZ2cvQVFBa0FBQWV3a2xFUVZTQ0gvLzR0TEhLL2VWajFmbHo0WDFTLzNpZmZBSEdYcU5TSTJpbVV6NTM3aHovZjlRZ01wbHNxa1FpV2RlaFF3ZDRlWG1oZWZQbXNMS3kwbmRZUmttaFVPRGV2WHRZdVhJbHpwdzVBMEVRL09SeXVZKys0eUtpVjQ5ZmpBYUFpVXFOeFNyM1Y0TlY1MFMxaUxFMy9SQVpNbGE1dnp5c09pY2kwaGV1cGtsRVJGUXgxcWdRRVJHUndXS2lRa1JFUkFhTGlRb1JFUkVaTENZcVJFUkVaTENZcUJBUkVaSEJZcUpDUkVSRUJvdUpDaEVSRVJrc0ppcEVSRVJrc0ppb0VCRVJrY0Zpb2tKRVJFUUdpNGtLRVJFUkdTd21La1JFUkdTd21LZ1FFUkdSd1dLaVFrUkVSQWFMaVFvUkVSRVpMQ1lxUkVSRVpMQWsrZzZnTnBMSlpIMEJETkk4bDBna3N3RkFFSVNnY3JzbHl1WHl2ZFVkR3hFUmtTRXgxWGNBdFpSS2s1eVVWNzZzdExUVXVYcERJaUlpTWp4cyt0RUR1Vnorc3lBSUQ1K3dTNTVLcGZxaDJnSWlJaUl5VUV4VTlFTUZZTmNUdGg5TlNVbFJWbGN3UkVSRWhvcUppdjVFVjdaQkVJVGQxUmtJRVJHUm9XS2lvaWVQSGowNkJTRHY4WEpCRUFxeXM3UDM2U0VrSWlJaWc4TkVSVSt1WHIxYUxBakNuc2ZMSlJMSjhmVDA5Q0o5eEVSRVJHUm9tS2pva1NBSU9zT1AxV28xaHlRVEVSSDloWW1LSG1WbVpwNEVVRkN1cUxDa3BJU0pDaEVSMFYrWXFPalIzYnQzRlFESzkwZEpTRWxKeWRkWFBFUkVSSWFHaVlxZXFkWHE4djFVMkltV2lJaW9ITTVNcTJlRmhZWEhyS3lzaWdSQmtLcFVxaWg5eDBNdm5hbTl2YjJMSUFpVEFYU1dTQ1JXK2c2SXFvMUNFSVFVQUJ2bGNuazRnQko5QjBSa2pMaldqd0dReVdTN0pSSkpvM1BuenZYVmR5ejBVcG5hMjl0SEFSaXA3MEJJdndSQk9DYVh5d2VCeVFyUk0yT05pZ0VRQkNFS3dCdjZqb05lTG50N2V4Y0FJMXUxYWdWUFQwKzBidDBhTmpZMitnNkxxa2wrZmo2dVg3K09nSUFBcEthbTlwWEpaTFBsY3JtL3Z1TWlNalkxb1VhRlZldjZ4ZXJ0U3Noa3NwOGxFc2tIWVdGaGtNbGsrZzZIOU9UU3BVc1lQMzQ4QVB4eDd0eTV6dnFPaDhqWUdIdG5XazNWK2thSlJQSUJreFM5c0pSSUpGMGtFc2s2bVV3V0I4Qk0zd0Vaa000QTBMcDFhMzNIUVhyVXZIbHp6Y00yK295RHlGZ1pkZE1QcTliMWo5WGJsZE1renJ3bWF6Y3JLL0gzazRVKzR5QXlWa1pkby9KWGN3ODhQVDBoazhuNGhhQUgxdGJXc0xPemc1ZVhGd0JBSXBHTTAzTklaQ0NLaXJnU0JCRzlPS05PVk1DcWRZUEI2dTJhUjZWU0lTNHVEbmw1T210bkFnRHUzNytQTzNmdUFBQ2NuSndBQUdscGFjakt5b0pDb1VDdlhyMmdWQ29yZk8zcDA2ZGZUZENQQ1FzTHc4MmJONnZsWEVUMGFoaDEwdytyMWcwSHE3ZGZuRnF0eGg5Ly9JRmp4NDVoMXF4Wk1EVTExZG4rNzMvL0cvdjM3NGNnQ0hCMmRzYU1HVE1na1VoZXl2YkhoWWFHWXVQR2pYQnpjOFAwNmROMXRwODZkUXBIamh6Qit2WHJBUUNDSUdEWnNtWHc4UENBU3FYQ20yKytDWE56OHdxUDdlbnBpWVNFQkRnN08wT3RWa01xMWYzTmxKT1RnK1BIajFmOUEzek10V3ZYRUIwZGpRa1RKb2hsRGc0T2FOU29rZForK2ZuNVNFeE1mTzd6RU5HclpkU0pDbEZOTW5EZ1FFZ2tFbVJsWldIR2pCazYyeU1qSTNINjlHbnMyTEVEQ29VQ1U2Wk13WnR2dm9rUkkwYThsTzNsL2ZUVFQ5aXpady9Dd3NJd2UvWnMyTnZiNDRNUFB0RGF4OW5aR1NkUG5zUzllL2NBQUttcHFXalZxaFVjSEJ3UUZCU0VkOTU1cDBydk95SWlBZzBhTk5BcDc5T25UNVZlWDVuUTBGQk1uejRkQ29VQ3ZyNittRDU5T3N6TnpYSGt5Qkd0L2JwMTYvWkM1eUdpVjR1SkNwR0JXTE5tRFVwS1N1RHU3bDdoOXQyN2QrT0xMNzdBRzIrVVRia3pjdVJJL1BEREQyS2k4YUxiTlg3KytXZDRlM3ZEMzk4Zm5UdDN4cElsUzdCZ3dRTDQrL3RyZmFtUEhqMGFBT0RoNFFHRlFnRnZiMjhBd0MrLy9JSkRodzdCM053Y0gzLzhNUW9LQ2xCU1VvTFpzMmRqeTVZdHlNbkpRVUZCQWZyMDZZTUdEUnBnMHFSSk1ERXhlVW1mWXBta3BDUThlUEFBZ3djUHhwSWxTNUNXbG9iWFgzLzlwWjZEaUtvSEV4VWlBOUd1WFRza0p5ZFh1TzNCZ3dmSXlNaUFuWjJkV05haFF3ZnMzcjM3cFd6WDJMbHpKNzcvL25zc1diSkVURXE2ZGVzR1gxOWZ6SnMzRHk0dUxwZzhlVEtrVWltaW82Tng0OFlOTEZ1MkRIZnYzc1hBZ1FNeFljSUV4TVRFSUNjbkIvSHg4V2pTcEFsQ1EwT1JuNStQa1NOSFl1VElza2w2blp5Y2NQejRjVGc3T3lNOFBGeXNVVm0rZkRrV0xsd0lBUGo2NjYrZis3UGN1WE1uYnQrK2pmSGp4K1BxMWFzSUR3K0hxYWtwVkNvVlpzMmE5ZHpISmFMcXgwU0Z5QWhrWldVQmdGYi9pZ1lOR3VEUm8wZFFxOVV2dlAzZXZYdnc5L2ZIbFN0WEVCSVNnbzRkT3lJbkp3ZDkrL2JGc1dQSDBLdFhMNFNHaG1MdTNMazRkT2dRcGs2ZGlpdFhydUQzMzMrSGo0OFBYRnhjMEtaTkcweWRPaFdkTzNlR282TWowdExTMEtSSkU2U2xwZWswRzFYbXlKRWpZcUxpNStjSEFNakx5ME5oWWVFemZWNit2cjR3TlRYRnpKa3pNVzdjT0RGQk16RXh3Y3laTTdYMkxkK0hoWWdNRHhNVklpTlFXbG9LQUZxZFRxVlNxZGdSOWtXMzc5cTFDL1hyMTBkVVZCVHExYXRYWVF6dDJyVkRWRlFVd3NMQ1VGeGNqUGJ0MjhQRHd3TkJRVUh3OXZaRzc5Njk0ZWpvQ0JzYkcremF0UXVuVHAxQ2x5NWQ4TnR2djRsOWJsUXFGYTVjdVlMaTRtSzR1YmtoSXlNRHJxNnVZaHlQSGozQzhPSER4WE11WHJ3WSsvYnR3OEdEQjUvcDgwcEtTc0xodzRlUmw1ZW4xUkZZSXBIZ3JiZmVlcVpqRVpGK01WRjVRZm41K2JDMnR0WjNHRlREYVpLSDNOeGNjWVJWVGs0T0dqUm9BS2xVK3NMYnYvenl5d3BIM2p6T3dzSkNURHFjblozeDNYZmY0ZGF0VzBoTVRFUndjREFBWU9QR2plamR1emZHalJ1SEZpMWF3TmJXRnMyYU5ZTktwWUt6c3pQZWZ2dHRtSnFhWXVuU3BaZ3laUXBpWW1MRVBpcDkrdlJCYkd5czFqbGxNaGw4ZlgyZjZmTzZlZk1tbGk5ZkRqYzNOK3phdFF1Q0lNREZ4ZVdaamtGRWhzSFk1MUdwTnQyN2Q2K3d2SGZ2M3BXK0pqOC9IOUhSMFZDcFZGVStUMWhZMkRQSFJqV2ZyYTB0Ykd4c2tKcWFLcGFscHFhaVU2ZE9MMlY3VlpLVXgwVkVSRUNsVWlFNk9oclIwZEZZdG13WlRFMU5VYTllUGJ6MjJtdm8zcjA3QWdNRE1YbnlaQUNBcWFrcDl1L2ZqOERBUUppWW1LQjU4K1pRS3BVd01USEIyTEZqTVhic1dEeDY5RWg4L0s5Ly9ldlpQNmkvWkdSa29FT0hEcmgvL3o2QXN2NDRBS0JVS3ZIeHh4OXIvU01pdzhZYWxhYzRlZklrYkcxdG4vbDFwYVdsOFBiMlJsRlJFWVlQSDY2VjZCUVdGc0xDNG4vVGpZd1lNUUp6NXN3QkFJU0hoNHMzOXE1ZHU2Smx5NVpheDAxUFQ4ZVpNMmNBQUlNR0RjS2ZmLzZKSmsyYUFJRDR1TFMwVkdmK0NpY25KOHlkTy9lWjN3Y1pCcWxVaXFGRGgyTGp4bzE0OTkxM2taZVhoK2pvYUxFZng0dHVmeDc1K2ZubzFLa1RmSHg4TUdMRUNHemV2QmsrUGo2UVNxVlFxOVhJejg4SGdFb25mY3ZJeUJDdjNheXNMSzA1VTNKeWN2RFpaNTg5ZDJ4ZHUzWkYxNjVkQVFBUEh6N0V0V3ZYQUFEbTV1WTZ6VWhQR3A1Y1dscUtBd2NPWU9EQWdhaGJ0KzV6eDBORXo0K0p5bE9jT0hFQ0F3WU1FSitYbEpTSXd6S0Jza20weXJlcHg4YkdRcUZRWU5HaVJjakx5OE4zMzMwSEV4TVRyWms0dTNUcFVxV1pPVFY5QnNycjM3Ky8rRGd1TGc1T1RrNklpNHNEVUZickV4Y1hoeU5IanVEMzMzOFhFNVA0K1BoS1I1T1E0WEJ3Y0JBZmwvL3lURXBLQWdCTW56NGR5NVl0dy9EaHcyRmpZNFAvKzcvLzA5cnZSYmMvSzF0YlcvajUrZUhmLy80M2dvS0NVTGR1WFZ5NmRBbWRPblhDa2lWTGtKT1RnNkNnSUhoNWVTRXZMdy9PenM1YXJ6OS8vdndyNnk4U0Z4ZUhmZnYySVRNekUwMmFOSUdkblIwY0hSMmYrVGdYTDE3RWhnMGJLcHhyaG9pcUJ4T1ZwMGhQVDhjMzMzd2oxb3gwNmRKRnF3Mzk4ZWNBOFAzMzM4UFUxQlRCd2NHSWpZMUY2OWF0dGI2RUtxSkpka3BLU2pCOCtIQ0Vob1lpTnpjWDQ4WnBMNTJUbTV2NzFKaWJObTJLK1BoNDhmbVZLMWZRdG0zYnA3Nk85RXVUa0ZTbVRwMDY4UFB6cTdRVzVFVzNQNHY4L0h3RUJnWWlLU2tKVGs1T2lJMk5SWFoyTm43KytXZE1tellORmhZV1dMdDJMU3d0TGJGeTVVck1uejhmVXFrVTNidDNSMGxKQ2N6TnpSRWZIeTlPdmE5cDh0SFFkUDU5WHUrODh3N3M3T3pFcFIzNjkrK1AvZnYzUTZsVWFpWDdRRm1Oejh5Wk03Rm16UnFkNDV3L2YvNkp6YnRFOU9veFVYa0NwVktKek14TXhNWEZvWHYzN2pvSlNXV21UcDBLYTJ0cjNMeDVFMnZXckVGNGVEaTJiOStPOGVQSFYvb2F6Ykc3ZGV1R2JkdTJpZFhNVDd0aEt4UUs4UVpmWEZ3TUFHalpzaVhTMHRMRWZaS1RrekY0OE9BcXhVNmtJWlZLMGJ4NTh3cjdyMWhiVzZOdjM3NVl1SENoZUswMmF0UUliNzMxRmpwMTZnU1pUQ2FPNUhuLy9mY1JGUldGaGcwYnd0M2RIWGZ2M3NVLy8vbFBxRlFxY2ZaWkd4c2JyZHJERjIzNmFkYXNtZGJ6eDJlanJhcno1ODlySlZCRVZQMllxRHpCMmJObjBiNTllNjJ5OHMwOFFGbjFkL215NE9CZ2NZU0RsNWNYSms2Y2lIYnQydUhUVHo5OVlxS2lJUWdDdkx5ODRPZm45OVNtSHdDd3RMUVU5OUgwZzdHMnRvYXBxU2tlUG53SVMwdEwzTDU5Ry8vNHh6K3Evc1pma0wyOXZWQnRKNk5YcGw2OWVrOU16bnYyN0ZsaHViMjl2VTZaWmxiWTdkdTNpMldDSUlqSnpPTnIralJvMEFEUjBkSFBIUFBMdG1MRkNuMkhRRlRyTVZGNUFrZEhSN0d6SDFEVzdoMFVGS1N6V3ZPeVpjdmc2ZW1wVmJaOCtYS2twcWFLQzdZOVRsUGwvZDU3NzJIcDBxWDQvdnZ2Y2VIQ0JhalZhcmk0dUdEU3BFbXdzckxTK1RXbktSczhlRERjM2QwcnJGSFJIRGNoSVFFMk5qWjQvLzMzSzExNGpraGZlRTBTVVZVd1VYbUM3T3hzYk4rK0hiLzk5aHVLaW9wZ1ptWlc0YXEydDIvZkZrZml4TWJHSWpBd1VHc1lhRVVTRWhMRXg2V2xwVWhMUzhQOCtmUGg1dVlHQndjSDdONjlHNG1KaVdKbngrN2R1MWZZQWJlaUdoV2diSUc3NWN1WHc4cktDaDRlSHMvM0FUeW5jK2ZPOFJzSXJGa0N5bXBOYnR5NG9UTjZyYXBleFR4RlJVVkZPaU40TGw2OGlIYnQycjNVOHhEUnk4RjVWSjZndExRVWYvdmIzN0JwMHliVXJWc1gvZnIxd3c4Ly9JRGc0R0I0ZW5vaU5qWVdzYkd4a0VxbDRtT2diSnJ1eW1wU0ttSmlZb0x2dnZ0T3E4TnJUazRPbGl4Wjhzd3huenQzRHFkUG40YWRuUjBzTEN4UVdscUtkOTk5OTVtUFE0WkpvVkJnMWFwVktDa3BxWENiZzRNREZBcEZoYThOQ0FqUTZmTjA2ZElsZlB6eHgrSUt5SThMQ3d2RHpaczNuenZla3BJU2pCbzE2cW43VmRjOFJYZnYzc1dRSVVOMFBvZUpFeWRXK1JoRVZMMVlvL0lFelpvMTA1cCtXeU1qSXdNTEZ5N0UxcTFiMGJScFU1M3RYMzMxMVF1Zk95VWxCWTBiTnhhZkZ4Y1hhelVEK2Z2N2l6VTkwNlpOdzdWcjExQlVWSVJ0MjdaQkpwUGh6VGZmeE8zYnQ4VytLdVhYZUNIalpXSmlnck5uejhMWDF4ZExseTZ0OHV0Mjd0eUozYnQzSXlVbFJTd2JOR2dRZHUvZWpkemNYQ3hZc0VBc256RmpCaHdkSFhIdDJqVkVSMGRycllYajRPQ2djeTNsNStjak1USHh1ZDVQZGM5VGRPclVLZlRvMFFOcjFxekJ5Wk1ueFgwMG8rM0txMnJuZVNKNnRaaW9QQWNIQndjTUhUb1UyN2R2eCt6WnMxL0pPUTRlUEFnVEV4TXNXclFJN3U3dXFGT25qbGJIMnR6Y1hOeTRjUU5lWGw1bzI3WXQvdkdQZjZCMzc5NElDZ3BDZW5vNnBrNmRpdW5UcHlNM054ZXpaczNDOTk5L1gra2FMbVE4NnRTcGc1VXJWK0tUVHo1QmZIdzhCZzRjK01UOTFXbzExcTFiaHlOSGptRFBuajJJakl5RWw1Y1hKQklKWnM2Y2lmYnQyMlAzN3QxWXZYbzFldlRvZ1M1ZHVvaXZEUTBOeGZUcDA2RlFLT0RyNjR2cDA2ZkQzTnhjWndSTitibFlLcHVYNWZGeWMzTnpKQ1FrVlBzOFJZY09IY0tjT1hOZ1oyZW5OZk50dDI3ZG1KZ1FHU2dtS3M5cDJyUnBLQ29xd29NSEQzVDZyRHhPMDNGVzgxKzFXaTArQm9CKy9mcGh6Smd4c0xXMWhhbXBLUklURS9IcnI3OGlMaTRPcDArZnhxcFZxMUMzYmwyTUhEa1NhclVhS3BVS2d3Y1BybkNtMllNSER5SXdNQkJUcGt6QjBLRkRBUUNYTDErR201c2JRa0pDeE5FWFpMeHNiVzBSRmhhbTA2bTdJbEtwRksxYXRjTFdyVnZoNGVHQjNOeGN1THU3QXlpcnBjdkp5Y0hFaVJOUlVsS0NhOWV1aVlsS1VsSVNIang0Z01HREIyUEpraVZJUzB1cjByV2pWQ3FSbUpnb3pveWNtWm1KTVdQR2FQWEpldlRva1ppY1ZOYzhSVURaMzhITm16ZkZsWlRMVDBCWFVsSWlQcmUydGtaa1pPUlRqMGRFMVlPSlNoWE5talZMNjdtNXVUbUNnNE94WmN1V1N0Y0xHVFZxRkV4TlRiVnUwaFVSQkFFOWUvYUVSQ0xCc0dIRGtKbVpDUThQRDlTcFV3ZDkrL1pGMzc1OXhYMVZLaFhVYW5XRnlWSHo1czF4NTg0ZExGcTBDQjk5OUpGWTd1UGpnNmlvS0swUlRHU2M4dlB6b1ZLcDhOcHJyMVY1ZlI3TkhEcWFPWUVxTTJqUUlQSHh6cDA3Y2Z2MmJZd2ZQeDVYcjE1RmVIZzRURTFOb1ZLcGRQNFdudVQ2OWVzNmM1cG9WT2M4UlFDd2FkTW1yWkZHRHg0OHFQQnZzL3lQQ0NMU1B5WXFWVFJtekJpZHNpKy8vQkpmZnZsbHBhOVp0R2hSbFk0dGtVaHc2dFFwOGJsYXJhNzBTK2hKdFRjN2QrNnNzTnpFeEVSbmhsc3lUbjUrZnJoNjlTcHUzTGlCTTJmT1lPdldyZGk4ZWJQV1BvOG56cG81U3JLenN6Rmx5cFFxbmNmWDF4ZW1wcWFZT1hNbXhvMGJKOVpDbUppWVlPYk1tVnI3bHUvRDhyaTR1RGpjdW5VTFI0OGVSYjkrL2JTMlZlYzhSY25KeVVoUFQ5Y3FLeiswbjRnTUZ4TVZBL1E4SzlsUzdSQVFFQURnZitzQ3VibTV3YzNORFVEWkYyK1BIajF3OE9CQldGcGF2dEI1TEMwdGNmandZZVRsNVdsMUtKZElKRlZlbitmbzBhTTRjZUlFVnE5ZWphVkxseUk1T1Ztck5xYTY1aWtLQ0FqQWpSczNNR2ZPSEszbTB2SkQreXQ2TFJFWkJpWXFSTFZFdzRZTnNXSERoa3EzbDIvNnVYbnpKcFl2WHc0M056ZnMyclVMZ2lEQXhjV2xTdWRSS3BXSWlJakFsaTFic0hMbFNqZzRPQ0FpSWdLelpzM0N6Smt6NGUzdERhRDY1aWtDZ0NGRGh1aE1NTWNhRlNMandFU0ZxSmJJenM2dTh2bzVHUmtaNk5DaEErN2Z2NDltelpxaFE0Y09BTXFTa01yNlpHbXNXclVLeWNuSkNBc0x3OXR2dncyZ2JDWHc0T0Jneko0OUczSzVISUQyUEVValI0NUV2Mzc5MEs5ZlA5eTVjd2QzN3R4QjE2NWRBZWgycU5YTVUvUXNpd1ZXTkFzdWExU0lqQU1URlNJamxwS1NncHljSEh6NDRZZFAzWGZ6NXMyWVBuMTZoUXYwT1RrNWFkVzJkTzNhVlV3VUhqNThpR3ZYcmdFbzYwUis4T0JCcmRjK1B2UjQxcXhac0xLeWdvbUppVmE1cGFVbDFxMWJoMGVQSGdIUTd6eEZBR3RVaUl3RkV4VWlJNk5VS2dHVWplYTZldlVxZkh4OG5yaS9waU8xSUFoUUtCUVZkcXhXS0JSWXZIZ3hBT0NmLy93bjZ0U3BnMzM3OWlFek14Tk5talNCblowZEhCMGRxeFJmM2JwMWRaSVV0VnFOdkx3OFdGdGI0KzdkdXpBek02djA5ZFV4VHhIQUdoVWlZMkhzaVlvQ2dPV3JXQStFbmsyNWFkdUw5QmxIYlpDY25BeExTMHQwN05nUmZuNStUKzE4dldQSERtUmxaV0hEaGczbzA2ZFBoU04vbkp5Y3NHUEhEdkg1blR0M1lHZG5oK2JObXdNb1c3VjcvLzc5VUNxVk9pdDRLNVZLekp3NUUydldySGxpSEVPR0RCSDdvanh0S1BITG5LZG93SUFCV3AxeHQyelpnajE3OWtDaFVPaU1NZ0lnbG5NQ09DTERZTlNKaWlBSUtSS0pwTXYxNjlmRjRaT2tINXExWWdSQnVLYm5VR284QndjSDdOKy9IdzBiTnRRcU56YzN4K3paczhYSjFqUktTMHZ4NzMvL0d4MDdkcXkwcWVPOTk5N1Rldjc0M0NjVk5SZFY1TUNCQXhYV2xraWxVdno4ODg5UXE5V1FTQ1E2ZlVaZTVUeEY1UzFhdEFqOSt2V3Jjc2RnSXRJL28xN2xWaWFUVFpWSUpPczZkT2dBTHk4dk5HL2VIRlpXVnZvT3ExWlJLQlM0ZCs4ZVZxNWNpVE5uemtBUUJEKzVYUDdrdG9oYVFyTjZjbEpTa3I1RElUM1REQ2ZueXVKRXo4Nm9hMVRrY25tNFRDWWJuWnFhMnZkcFZjbFVMWDVWS3BYTDlCMkVBV0hUSkxGWmxPZ0ZHZnZNWWlWeXVYeVFJQWdMQWZ3Qm9GRGZBZFZDUllJZ3BBcUM0RmRjWE53ekpTVkZxZStBRElVZ0NDbEEyVFR5Vkh1eFdaVG94UmgxamNwZlN1Unl1VDhBZjMwSDhydzBUUVNzRnE1eE5nTG9FaEFRd0tiSldxaDhzK2hmOXVnekhpSmp4UzlHQThCRXBjWXlrOGxrY1JLSnBPL1RkNlVhN2xmV09CSTlIMk52K2lFeVpHeWFyTjNZTEVwRU5ZTzl2YjJncVZVaElpS2kvMkdOQ2hFUkVSa3NKaXBFUkVSa3NKaW9FQkVSa2NGaW9rSkVSRVFHaTRrS0VSRVJHU3dtS2tSRVJHU3dtS2dRRVJHUndXS2lRa1JFUkFhTGlRb1JFUkVaTENZcVJFUkVaTENZcUJBUkVaSEJZcUpDUkVSRUJvdUpDaEVSRVJrc0ppcEVSRVJrc0ppb0VCRVJrY0Zpb2tKRVJFUUdTNkx2QUdvam1VeldGOEFnelhPSlJESWJBQVJCQ0NxM1c2SmNMdDliM2JFUkVSRVpFbE45QjFCTHFUVEpTWG5seTBwTFM1MnJOeVFpSWlMRHc2WWZQWkRMNVQ4TGd2RHdDYnZrcVZTcUg2b3RJQ0lpSWdQRlJFVS9WQUIyUFdINzBaU1VGR1YxQlVORVJHU29tS2pvVDNSbEd3UkIyRjJkZ1JBUkVSa3FKaXA2OHVqUm8xTUE4aDR2RndTaElEczdlNThlUWlJaUlqSTRURlQwNU9yVnE4V0NJT3g1dkZ3aWtSeFBUMDh2MGtkTVJFUkVob2FKaWg0SmdxQXovRml0Vm5OSU1oRVIwVitZcU9oUlptYm1TUUFGNVlvS1MwcEttS2dRRVJIOWhZbUtIdDI5ZTFjQm9IeC9sSVNVbEpSOGZjVkRSRVJrYUppbzZKbGFyUzdmVDRXZGFJbUlpTXBob3FKbmhZV0Z4d0FVQ1lLZ0xDa3BpZEozUEVSRVJJYUVpWXFlWGJwMDZaRWdDQWNsRXNucDVPVGtiSDNIUTBSRVpFaTQxbzhCRUFRaENzQWIrbzZEaUlqSTBOU0UxWk5ON2UzdFhRUkJtQXlnczBRaXNkSjNRTFdNUWhDRUZBQWI1WEo1T0lBU2ZRZEVSRVExaDdFbktxYjI5dlpSQUVicU94QUNCRUU0SnBmTEI0SEpDaEVSdlNSR25halkyOXRQQkxDeFZhdFc4UFQwUk92V3JXRmpZNlB2c0dxVi9QeDhYTDkrSFFFQkFVaE5UWVVnQ0F2bGNybS92dU1pSXFLYXdhZzcwLzdWM0FOUFQwL0laREltS1hwZ2JXME5PenM3ZUhsNUFRQWtFc2s0UFlkRVJFUTFpRkVuS2dBNkEwRHIxcTMxSFVldDE3eDVjODNETnZxTWc0aUlhaGFqVGxRMEhXZFprNkovVmxaaUgyWUxmY1pCUkVRMWkxRW5La1JFUkZTek1WRWhJaUlpZzhWRWhZaUlpQXdXRXhVaUlpSXlXRXhVaUlpSXlHQXhVU0VpSWlLRHhVU2xHc2psY3BTVWxNMHF2Mm5USmlnVWlrcjNQWG55Sk83ZnZ5OCs3OWF0bTliMlE0Y080YzZkTzY4bVVDSWlJZ1BEUk9VVnUzcjFLcjc2Nml0a1pXV0p6N2R2My83RTEzeisrZWRJVFUzVktsTW9GRmk4ZURFaUlpSlFYRno4eXVJbElpSXlKS2I2RHFBbUt5b3FncWVuSjZaTW1ZS21UWnNDQUtaTm13WVhGeGYwN05rVGJkdTIxWGxOcjE2OTBLQkJBNlNtcHFKRGh3NWl1Vnd1aDQyTkRiWnUzUXB6Yy9OcWV3OUVSRVQ2Wk95TEVnb0FrSlNVcE85UWRLalZhc3lmUHg5cXRScEJRVUZhMnc0Y09JRGc0R0NFaElUZzczLy91MWcrYWRJa1pHZG5hKzE3OCtaTnZQbm1tenJIZi92dHQ3RjgrZkpYRS94emNuQndBQUNjTzNmT3FLOHJJaUl5SEt4UmVRV1VTaVY4Zkh4dy8vNTloSVNFNkd3Zk9uUW9zckt5NE83dURpOHZML1R0MnhjQUVCNGVEcUFzeWRtK2ZUdFNVMU54OSs1ZGRPdldEUTRPRHVqUm93Zk16TXlxOWIwUUVSSHBFL3VvdkFJTEZpekEvZnYzOGQxMzM4SFMwckxDZlNaT25JaTVjK2RpOGVMRkNBc0xFOHQvK2VVWHVMdTc0OTY5ZTFpeVpBa2tFZ21jbloyUmxKU0UwYU5ISXpBd0VGZXVYS211dDBKRVJLUlhSbDFGYjZoTlArbnA2YmgzN3g0V0xGZ0FvS3dqYk4yNmRTR1YvaTh2TENnb3dONjllMUduVGgzVXExY1BLcFVLcnE2dWtFZ2ttRE5uRGo3ODhFTUFaYU9FSms2Y0NBQW9MQ3pFd1lNSHNYWHJWcnoyMm10WXYzNjkxakgxalUwL1JFUkU1ZGpiMnd2Mjl2YUNvZnZvbzQrRUd6ZHVhSlVOR0RCQXlNakkwQ3E3Y09HQ1VGcGFLajUvK1BDaDBMZHZYNTNqbFphV0NoY3VYSGcxd2I0QXpmOFBmVjhYUkVSVWM3Q1B5aXQyNzk0OUtCUUtORy9lWEt0Y29WREF5c3BLcTJ6T25EazYrK1RuNTZOWHIxNndzTERRMnZiNjY2OGpJaUxpbGNSTVJFUmtLSmlvdkdKaFlXSG8zNysvVmhOTlNVa0ppb3FLZFBxdnhNWEZhVDMvNG9zdjBMaHhZMXkrZkJraElTRm8xS2hSdGNSTVJFUmtLQXluZzBNTm8xUXFzWHIxYWlRbUpzTER3d01LaFFKcXRSb0FjUGp3WWRqYTJsYmF2NlM0dUZqc1NPdm41NGNSSTBiQXhjVUZ4NDhmaHlDd1pZV0lpR29QMXFpOEFtZlBub1d2cnkrYU4yK09UWnMyb1ZHalJnZ0xDME5JU0Fpa1VpbnExNjhQYjI5dnJkY1VGeGZqanovK3dILys4eC84OE1NUCtPQ0REL0R0dDk5Q0twVmkvUGp4YU4rK1BWYXRXb1hWcTFlalo4K2U2TkNoQTNyMjdBbHJhMnM5dlVzaUlxSlh6NmhIWnhqcXFKL2k0bUw4OTcvL3hidnZ2cXV6VGExV1YxaVRvbEFvTUdmT0hIVHMyQkZEaGd4Qnk1WXRLenoyeFlzWGtaQ1FnSWNQSDJMKy9Qa2M5VU5FUkRXYVVYK2hHR3FpVWxzeFVTRWlvcGZOY0g2T0V4RVJFVDJHaVFvUkVSRVpMQ1lxUkVSRVpMQ1lxQkFSRVpIQllxSkNSRVJFQnN2WUV4VUZBT1RuNStzN2pscFBvVkJvSGhicE13NGlJcXBaakRwUkVRUWhCUUN1WDcrdTcxQnF2WHYzN2dFQUJFRzRwdWRRaUlpb0JqSHFSQVhBUmdBSUNBakFwVXVYVUZCUW9POTRhaDJGUW9HMHREU3NYTGxTVTdSSG4vRVFFVkhOWXV3VGM1bkpaTEk0aVVUU1Y5K0JFQURnMStMaTRwNHBLU2xLZlFkQ1JFUTFnNG0rQTNoQjZveU1qQjF2dlBHR1FpS1J2QWFnSGdBemZRZFZ5eFFKZ25BWndEcWxVdmtaa3hRaUlpSWlJaUlpSWlJaUlpSWlJaUlpSWlJaUlpSWlJaUlpSWlJaUlpSWlJaUlpSWlJaUlpSWlJaUlpSWlJaUlpSWlJaUlpSWlJaUlpSWlJaUlpSWlJaUlpSWlJaUlpSWlJaUlpSWlJaUlpSWlJaUlpSWlJaUlpSWlJaUlpSWlJaUlpSWlJaUlpSWlJaUlpSWlJaUlpSWlJaUlpSWlJaUlpSWlJaUlpSWlJaUlpSWlJaUlpSWlJeU12OFBiMVhwY2cydEoyQUFBQUFBU1VWT1JLNUNZSUk9IiwKCSJUaGVtZSIgOiAiIiwKCSJUeXBlIiA6ICJmbG93IiwKCSJWZXJzaW9uIiA6ICIzMCIKfQo="/>
    </extobj>
  </extobjs>
</s:customData>
</file>

<file path=customXml/itemProps1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</Words>
  <Application>WPS 演示</Application>
  <PresentationFormat>宽屏</PresentationFormat>
  <Paragraphs>83</Paragraphs>
  <Slides>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宋体</vt:lpstr>
      <vt:lpstr>Wingdings</vt:lpstr>
      <vt:lpstr>Bahnschrift Light</vt:lpstr>
      <vt:lpstr>微软雅黑</vt:lpstr>
      <vt:lpstr>Times New Roman</vt:lpstr>
      <vt:lpstr>Tahoma</vt:lpstr>
      <vt:lpstr>Cambria Math</vt:lpstr>
      <vt:lpstr>黑体</vt:lpstr>
      <vt:lpstr>等线</vt:lpstr>
      <vt:lpstr>Arial Unicode MS</vt:lpstr>
      <vt:lpstr>等线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miao tamiaode</dc:creator>
  <cp:lastModifiedBy>morning</cp:lastModifiedBy>
  <cp:revision>553</cp:revision>
  <dcterms:created xsi:type="dcterms:W3CDTF">2020-04-23T01:39:00Z</dcterms:created>
  <dcterms:modified xsi:type="dcterms:W3CDTF">2022-01-09T06:12:00Z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FA4D8D8503694ACD9080D7C0241EEA0A</vt:lpwstr>
  </property>
</Properties>
</file>