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6" r:id="rId3"/>
    <p:sldId id="348" r:id="rId5"/>
    <p:sldId id="413" r:id="rId6"/>
    <p:sldId id="410" r:id="rId7"/>
    <p:sldId id="414" r:id="rId8"/>
    <p:sldId id="37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00" autoAdjust="0"/>
  </p:normalViewPr>
  <p:slideViewPr>
    <p:cSldViewPr snapToGrid="0">
      <p:cViewPr varScale="1">
        <p:scale>
          <a:sx n="55" d="100"/>
          <a:sy n="55" d="100"/>
        </p:scale>
        <p:origin x="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BD13-4AC8-4FCD-9B2D-95A1636FB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t="60000" r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1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172076" y="5945840"/>
            <a:ext cx="1533524" cy="254935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207770" y="2949575"/>
            <a:ext cx="9776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200" b="1" dirty="0" smtClean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项目工作汇报</a:t>
            </a:r>
            <a:endParaRPr lang="zh-CN" altLang="en-US" sz="3200" b="1" dirty="0" smtClean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0" y="0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2" name="Text Box 1"/>
          <p:cNvSpPr txBox="1"/>
          <p:nvPr/>
        </p:nvSpPr>
        <p:spPr>
          <a:xfrm>
            <a:off x="4725035" y="5004435"/>
            <a:ext cx="2742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汇报人：黎歆雨、</a:t>
            </a:r>
            <a:r>
              <a:rPr lang="zh-CN" altLang="en-US"/>
              <a:t>王晨巍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687070" y="1121410"/>
            <a:ext cx="106667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数据集一：17 个属性的</a:t>
            </a:r>
            <a:r>
              <a:rPr lang="en-US" altLang="zh-CN"/>
              <a:t>2</a:t>
            </a:r>
            <a:r>
              <a:rPr lang="zh-CN" altLang="en-US"/>
              <a:t>分类数据集，包括离散型和连续型</a:t>
            </a:r>
            <a:r>
              <a:rPr lang="zh-CN" altLang="en-US"/>
              <a:t>数据（</a:t>
            </a:r>
            <a:r>
              <a:rPr lang="en-US" altLang="zh-CN"/>
              <a:t>1000</a:t>
            </a:r>
            <a:r>
              <a:rPr lang="zh-CN" altLang="en-US"/>
              <a:t>条</a:t>
            </a:r>
            <a:r>
              <a:rPr lang="zh-CN" altLang="en-US"/>
              <a:t>数据）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具体内容：某银行一项业务的目标客户的信息、电话销售记录以及后来他是否购买了这项业务的信息。</a:t>
            </a:r>
            <a:endParaRPr lang="zh-CN" altLang="en-US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/>
              <a:t>                       </a:t>
            </a:r>
            <a:r>
              <a:rPr lang="zh-CN" altLang="en-US"/>
              <a:t>主要目的是根据客户的基本信息和历史联系记录，预测他是否会购买这项业务。</a:t>
            </a:r>
            <a:endParaRPr lang="zh-CN" altLang="en-US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/>
              <a:t> </a:t>
            </a:r>
            <a:r>
              <a:rPr lang="en-US" altLang="zh-CN"/>
              <a:t>                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505460" y="753110"/>
            <a:ext cx="3671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zh-CN" altLang="en-US"/>
              <a:t>一）混合型朴素贝叶斯</a:t>
            </a:r>
            <a:r>
              <a:rPr lang="zh-CN" altLang="en-US"/>
              <a:t>分类：</a:t>
            </a:r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45" y="2163445"/>
            <a:ext cx="9516745" cy="237490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687070" y="3963035"/>
            <a:ext cx="110985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结果：</a:t>
            </a:r>
            <a:r>
              <a:rPr lang="en-US" altLang="zh-CN"/>
              <a:t>  </a:t>
            </a:r>
            <a:r>
              <a:rPr lang="zh-CN" altLang="en-US"/>
              <a:t>训练数据</a:t>
            </a:r>
            <a:r>
              <a:rPr lang="zh-CN" altLang="en-US"/>
              <a:t>量：</a:t>
            </a:r>
            <a:r>
              <a:rPr lang="en-US" altLang="zh-CN"/>
              <a:t>700   </a:t>
            </a:r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/>
              <a:t>                 </a:t>
            </a:r>
            <a:r>
              <a:rPr lang="zh-CN" altLang="en-US"/>
              <a:t>预测数据</a:t>
            </a:r>
            <a:r>
              <a:rPr lang="zh-CN" altLang="en-US"/>
              <a:t>量：</a:t>
            </a:r>
            <a:r>
              <a:rPr lang="en-US" altLang="zh-CN"/>
              <a:t>300   </a:t>
            </a:r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/>
              <a:t>                 </a:t>
            </a:r>
            <a:r>
              <a:rPr lang="zh-CN" altLang="en-US"/>
              <a:t>准确度：</a:t>
            </a:r>
            <a:r>
              <a:rPr lang="en-US" altLang="zh-CN"/>
              <a:t>90.57%   85.33%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687070" y="1121410"/>
            <a:ext cx="10666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数据集二：1</a:t>
            </a:r>
            <a:r>
              <a:rPr lang="en-US" altLang="zh-CN"/>
              <a:t>6</a:t>
            </a:r>
            <a:r>
              <a:rPr lang="zh-CN" altLang="en-US"/>
              <a:t> 个属性的</a:t>
            </a:r>
            <a:r>
              <a:rPr lang="en-US" altLang="zh-CN"/>
              <a:t>10</a:t>
            </a:r>
            <a:r>
              <a:rPr lang="zh-CN" altLang="en-US"/>
              <a:t>类分类数据集，每个属性属性值为</a:t>
            </a:r>
            <a:r>
              <a:rPr lang="en-US" altLang="zh-CN"/>
              <a:t>0-100</a:t>
            </a:r>
            <a:r>
              <a:rPr lang="zh-CN" altLang="en-US"/>
              <a:t>的</a:t>
            </a:r>
            <a:r>
              <a:rPr lang="zh-CN" altLang="en-US"/>
              <a:t>整数（</a:t>
            </a:r>
            <a:r>
              <a:rPr lang="en-US" altLang="zh-CN"/>
              <a:t>10990</a:t>
            </a:r>
            <a:r>
              <a:rPr lang="zh-CN" altLang="en-US"/>
              <a:t>条</a:t>
            </a:r>
            <a:r>
              <a:rPr lang="zh-CN" altLang="en-US"/>
              <a:t>数据）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具体内容：</a:t>
            </a:r>
            <a:r>
              <a:rPr lang="en-US" altLang="zh-CN"/>
              <a:t>44</a:t>
            </a:r>
            <a:r>
              <a:rPr lang="zh-CN" altLang="en-US"/>
              <a:t>位作家的手写数字数据库，主要目的是识别数字</a:t>
            </a:r>
            <a:r>
              <a:rPr lang="en-US" altLang="zh-CN"/>
              <a:t>0-9</a:t>
            </a:r>
            <a:r>
              <a:rPr lang="zh-CN" altLang="en-US"/>
              <a:t> </a:t>
            </a:r>
            <a:r>
              <a:rPr lang="en-US" altLang="zh-CN"/>
              <a:t>                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505460" y="753110"/>
            <a:ext cx="3671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zh-CN" altLang="en-US"/>
              <a:t>一）混合型朴素贝叶斯</a:t>
            </a:r>
            <a:r>
              <a:rPr lang="zh-CN" altLang="en-US"/>
              <a:t>分类：</a:t>
            </a:r>
            <a:endParaRPr lang="zh-CN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687070" y="4173855"/>
            <a:ext cx="110985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结果：</a:t>
            </a:r>
            <a:r>
              <a:rPr lang="en-US" altLang="zh-CN"/>
              <a:t>  </a:t>
            </a:r>
            <a:r>
              <a:rPr lang="zh-CN" altLang="en-US"/>
              <a:t>训练数据</a:t>
            </a:r>
            <a:r>
              <a:rPr lang="zh-CN" altLang="en-US"/>
              <a:t>量：</a:t>
            </a:r>
            <a:r>
              <a:rPr lang="en-US" altLang="zh-CN"/>
              <a:t>7200  </a:t>
            </a:r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/>
              <a:t>                 </a:t>
            </a:r>
            <a:r>
              <a:rPr lang="zh-CN" altLang="en-US"/>
              <a:t>预测数据</a:t>
            </a:r>
            <a:r>
              <a:rPr lang="zh-CN" altLang="en-US"/>
              <a:t>量：</a:t>
            </a:r>
            <a:r>
              <a:rPr lang="en-US" altLang="zh-CN"/>
              <a:t>3790</a:t>
            </a:r>
            <a:r>
              <a:rPr lang="en-US" altLang="zh-CN"/>
              <a:t>  </a:t>
            </a:r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/>
              <a:t>                 </a:t>
            </a:r>
            <a:r>
              <a:rPr lang="zh-CN" altLang="en-US"/>
              <a:t>准确度：</a:t>
            </a:r>
            <a:r>
              <a:rPr lang="en-US" altLang="zh-CN"/>
              <a:t>89.18%  86.72%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905000"/>
            <a:ext cx="10834370" cy="268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739775" y="848360"/>
            <a:ext cx="3671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（二）</a:t>
            </a:r>
            <a:r>
              <a:rPr lang="en-US" altLang="zh-CN"/>
              <a:t>ANN</a:t>
            </a:r>
            <a:r>
              <a:rPr lang="zh-CN" altLang="en-US"/>
              <a:t>拟合非线性</a:t>
            </a:r>
            <a:r>
              <a:rPr lang="zh-CN" altLang="en-US"/>
              <a:t>曲线：</a:t>
            </a:r>
            <a:endParaRPr lang="zh-CN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880110" y="1311910"/>
            <a:ext cx="74307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数据集</a:t>
            </a:r>
            <a:r>
              <a:rPr lang="zh-CN" altLang="en-US"/>
              <a:t>一：波士顿房屋价格与影响因素，包括连续型和</a:t>
            </a:r>
            <a:r>
              <a:rPr lang="zh-CN" altLang="en-US"/>
              <a:t>离散性数据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具体内容：根据房屋的相关属性信息，对房屋价格进行</a:t>
            </a:r>
            <a:r>
              <a:rPr lang="zh-CN" altLang="en-US"/>
              <a:t>预测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结果：预测准确率：</a:t>
            </a:r>
            <a:r>
              <a:rPr lang="en-US" altLang="zh-CN"/>
              <a:t>94.6%</a:t>
            </a:r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1984"/>
          <a:stretch>
            <a:fillRect/>
          </a:stretch>
        </p:blipFill>
        <p:spPr>
          <a:xfrm>
            <a:off x="1628140" y="2139315"/>
            <a:ext cx="8935720" cy="298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687070" y="1121410"/>
            <a:ext cx="1066673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项目数据：</a:t>
            </a:r>
            <a:r>
              <a:rPr lang="en-US"/>
              <a:t>20</a:t>
            </a:r>
            <a:r>
              <a:rPr lang="zh-CN" altLang="en-US"/>
              <a:t>个属性的</a:t>
            </a:r>
            <a:r>
              <a:rPr lang="en-US" altLang="zh-CN"/>
              <a:t>10</a:t>
            </a:r>
            <a:r>
              <a:rPr lang="zh-CN" altLang="en-US"/>
              <a:t>类分类（</a:t>
            </a:r>
            <a:r>
              <a:rPr lang="en-US" altLang="zh-CN"/>
              <a:t>0-9</a:t>
            </a:r>
            <a:r>
              <a:rPr lang="zh-CN" altLang="en-US"/>
              <a:t>）（已打分有</a:t>
            </a:r>
            <a:r>
              <a:rPr lang="en-US" altLang="zh-CN"/>
              <a:t>463</a:t>
            </a:r>
            <a:r>
              <a:rPr lang="zh-CN" altLang="en-US"/>
              <a:t>条</a:t>
            </a:r>
            <a:r>
              <a:rPr lang="zh-CN" altLang="en-US"/>
              <a:t>数据）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具体内容：</a:t>
            </a:r>
            <a:r>
              <a:rPr lang="en-US" altLang="zh-CN"/>
              <a:t>6</a:t>
            </a:r>
            <a:r>
              <a:rPr lang="zh-CN" altLang="en-US"/>
              <a:t>个连续型属性，</a:t>
            </a:r>
            <a:r>
              <a:rPr lang="en-US" altLang="zh-CN"/>
              <a:t>14</a:t>
            </a:r>
            <a:r>
              <a:rPr lang="zh-CN" altLang="en-US"/>
              <a:t>个离散型属性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结</a:t>
            </a:r>
            <a:r>
              <a:rPr lang="en-US" altLang="zh-CN"/>
              <a:t>       </a:t>
            </a:r>
            <a:r>
              <a:rPr lang="zh-CN" altLang="en-US"/>
              <a:t>果：（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zh-CN" altLang="en-US">
                <a:sym typeface="+mn-ea"/>
              </a:rPr>
              <a:t>混合型朴素贝叶斯分类：</a:t>
            </a:r>
            <a:r>
              <a:rPr lang="zh-CN" altLang="en-US"/>
              <a:t>准确率很低，可能由于数据量过少，打分不准确</a:t>
            </a:r>
            <a:endParaRPr lang="zh-CN" altLang="en-US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/>
              <a:t> </a:t>
            </a:r>
            <a:r>
              <a:rPr lang="en-US" altLang="zh-CN"/>
              <a:t>                     </a:t>
            </a: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en-US" altLang="zh-CN">
                <a:sym typeface="+mn-ea"/>
              </a:rPr>
              <a:t>ANN</a:t>
            </a:r>
            <a:r>
              <a:rPr lang="zh-CN" altLang="en-US">
                <a:sym typeface="+mn-ea"/>
              </a:rPr>
              <a:t>网络：准确率过高，出现过拟合</a:t>
            </a:r>
            <a:r>
              <a:rPr lang="en-US" altLang="zh-CN"/>
              <a:t> </a:t>
            </a:r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下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一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步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：（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r>
              <a:rPr lang="zh-CN" altLang="en-US">
                <a:sym typeface="+mn-ea"/>
              </a:rPr>
              <a:t>随机生成数据增加数据量到两千或更高，确定打分规则后，重新打分尝试</a:t>
            </a:r>
            <a:endParaRPr lang="zh-CN" altLang="en-US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  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）根据最后给出的数据形式：属性值，由若干属性值得出的总项分数，重要性和脆弱性</a:t>
            </a:r>
            <a:endParaRPr lang="zh-CN" altLang="en-US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          </a:t>
            </a:r>
            <a:r>
              <a:rPr lang="zh-CN" altLang="en-US">
                <a:sym typeface="+mn-ea"/>
              </a:rPr>
              <a:t>总分，调研新的模型尝试。</a:t>
            </a:r>
            <a:endParaRPr lang="zh-CN" altLang="en-US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CN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endParaRPr lang="zh-CN" altLang="en-US"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87070" y="3761740"/>
            <a:ext cx="1109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" y="3937635"/>
            <a:ext cx="11594465" cy="153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0"/>
          <p:cNvSpPr/>
          <p:nvPr/>
        </p:nvSpPr>
        <p:spPr>
          <a:xfrm>
            <a:off x="1249680" y="2772230"/>
            <a:ext cx="9700260" cy="108000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1"/>
          <p:cNvSpPr/>
          <p:nvPr/>
        </p:nvSpPr>
        <p:spPr>
          <a:xfrm>
            <a:off x="1249680" y="2890452"/>
            <a:ext cx="9700260" cy="108000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086428" y="2918460"/>
            <a:ext cx="8126730" cy="2212923"/>
          </a:xfrm>
        </p:spPr>
        <p:txBody>
          <a:bodyPr>
            <a:noAutofit/>
          </a:bodyPr>
          <a:lstStyle/>
          <a:p>
            <a:r>
              <a:rPr lang="zh-CN" altLang="en-US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r>
              <a:rPr lang="en-US" altLang="zh-CN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br>
              <a:rPr lang="en-US" altLang="zh-CN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sz="44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200" b="1" dirty="0">
              <a:solidFill>
                <a:srgbClr val="3E388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WPS 演示</Application>
  <PresentationFormat>Widescreen</PresentationFormat>
  <Paragraphs>81</Paragraphs>
  <Slides>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Bahnschrift Light</vt:lpstr>
      <vt:lpstr>微软雅黑</vt:lpstr>
      <vt:lpstr>Times New Roman</vt:lpstr>
      <vt:lpstr>Tahoma</vt:lpstr>
      <vt:lpstr>黑体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morning</cp:lastModifiedBy>
  <cp:revision>570</cp:revision>
  <dcterms:created xsi:type="dcterms:W3CDTF">2020-04-23T01:39:00Z</dcterms:created>
  <dcterms:modified xsi:type="dcterms:W3CDTF">2022-01-09T06:15:19Z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222DCA21D5664815A02E091566BB0018</vt:lpwstr>
  </property>
</Properties>
</file>