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6" r:id="rId2"/>
    <p:sldId id="38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292F"/>
    <a:srgbClr val="18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500" autoAdjust="0"/>
  </p:normalViewPr>
  <p:slideViewPr>
    <p:cSldViewPr snapToGrid="0">
      <p:cViewPr varScale="1">
        <p:scale>
          <a:sx n="65" d="100"/>
          <a:sy n="65" d="100"/>
        </p:scale>
        <p:origin x="90" y="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E50C0-F59D-4265-9884-4BB163F043B6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80A37-D431-4B76-A9CC-FA6F7E66E7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48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这篇文章认为，</a:t>
            </a:r>
            <a:r>
              <a:rPr lang="en-US" altLang="zh-CN" dirty="0"/>
              <a:t>anchor-free</a:t>
            </a:r>
            <a:r>
              <a:rPr lang="zh-CN" altLang="en-US" dirty="0">
                <a:effectLst/>
                <a:latin typeface="Arial" panose="020B0604020202020204" pitchFamily="34" charset="0"/>
              </a:rPr>
              <a:t>定位具有任意几何形状的不规则对象时具有更好的灵活性，因此具有更高的召回率。因为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anchor-based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方法为了减少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anchor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的数量并提高效率，仅考虑常见的目标大小和形状，检测算法的灵活性较低，形状奇特的物体可能会被遗漏。但是</a:t>
            </a:r>
            <a:r>
              <a:rPr lang="zh-CN" altLang="en-US" dirty="0">
                <a:effectLst/>
                <a:latin typeface="Arial" panose="020B0604020202020204" pitchFamily="34" charset="0"/>
              </a:rPr>
              <a:t>它存在在关键点和对象之间建立联系的问题，存在大量误报。他就弄了个分类器来过滤。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第一阶段是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anchor-free proposals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提取过程，</a:t>
            </a:r>
            <a:r>
              <a:rPr lang="zh-CN" altLang="en-US" b="1" i="0" dirty="0">
                <a:solidFill>
                  <a:srgbClr val="4D4D4D"/>
                </a:solidFill>
                <a:effectLst/>
                <a:latin typeface="-apple-system"/>
              </a:rPr>
              <a:t>每个目标对象由两个关键点决定其左上角和右下角的位置，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通过每个有效的关键点对来定义一个</a:t>
            </a:r>
            <a:r>
              <a:rPr lang="en-US" altLang="zh-CN" b="0" i="0">
                <a:solidFill>
                  <a:srgbClr val="4D4D4D"/>
                </a:solidFill>
                <a:effectLst/>
                <a:latin typeface="-apple-system"/>
              </a:rPr>
              <a:t>object proposal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FF3572-5646-457A-BE10-E2FA58833E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310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9214241" y="179334"/>
            <a:ext cx="2703782" cy="646764"/>
            <a:chOff x="9205483" y="280849"/>
            <a:chExt cx="2517243" cy="54846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483" y="280849"/>
              <a:ext cx="618914" cy="54846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038" y="341346"/>
              <a:ext cx="2050688" cy="464823"/>
            </a:xfrm>
            <a:prstGeom prst="rect">
              <a:avLst/>
            </a:prstGeom>
          </p:spPr>
        </p:pic>
      </p:grpSp>
      <p:cxnSp>
        <p:nvCxnSpPr>
          <p:cNvPr id="10" name="直接连接符 9"/>
          <p:cNvCxnSpPr/>
          <p:nvPr userDrawn="1"/>
        </p:nvCxnSpPr>
        <p:spPr>
          <a:xfrm>
            <a:off x="523982" y="846166"/>
            <a:ext cx="11178283" cy="0"/>
          </a:xfrm>
          <a:prstGeom prst="line">
            <a:avLst/>
          </a:prstGeom>
          <a:ln w="19050">
            <a:solidFill>
              <a:srgbClr val="CD2626"/>
            </a:solidFill>
          </a:ln>
          <a:effectLst>
            <a:outerShdw blurRad="50800" dist="38100" dir="5400000" algn="t" rotWithShape="0">
              <a:srgbClr val="D9D7DA">
                <a:alpha val="6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3982" y="77329"/>
            <a:ext cx="813731" cy="8137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0" t="60000" r="-10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0BEA-91DE-425F-9A70-60AC6B27C6DE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2776746" y="4635211"/>
            <a:ext cx="6638508" cy="2476239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 t="-50527" b="1"/>
            </a:stretch>
          </a:blip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5172076" y="5945840"/>
            <a:ext cx="1533524" cy="254935"/>
          </a:xfrm>
          <a:prstGeom prst="roundRect">
            <a:avLst>
              <a:gd name="adj" fmla="val 6648"/>
            </a:avLst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6E9124-94C9-45F8-991C-9243C15143EC}" type="datetime1">
              <a:rPr lang="zh-CN" altLang="en-US" sz="1600" spc="100">
                <a:latin typeface="Bahnschrift Light" panose="020B0502040204020203" pitchFamily="34" charset="0"/>
                <a:ea typeface="微软雅黑" panose="020B0503020204020204" pitchFamily="34" charset="-122"/>
              </a:rPr>
              <a:t>2022/3/6</a:t>
            </a:fld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2486290" y="2432693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486290" y="4401169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083354" y="2902338"/>
            <a:ext cx="7713067" cy="791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40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工作汇报</a:t>
            </a:r>
          </a:p>
        </p:txBody>
      </p:sp>
      <p:sp>
        <p:nvSpPr>
          <p:cNvPr id="13" name="矩形 12"/>
          <p:cNvSpPr/>
          <p:nvPr/>
        </p:nvSpPr>
        <p:spPr>
          <a:xfrm rot="19489470">
            <a:off x="2087430" y="75101"/>
            <a:ext cx="7815223" cy="702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 rot="19677627">
            <a:off x="1696367" y="-185105"/>
            <a:ext cx="8799268" cy="7539332"/>
          </a:xfrm>
          <a:prstGeom prst="rect">
            <a:avLst/>
          </a:prstGeom>
          <a:noFill/>
          <a:ln w="3937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75000">
                  <a:srgbClr val="D9D7DA">
                    <a:alpha val="36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rot="19689791">
            <a:off x="1250990" y="-594491"/>
            <a:ext cx="9690020" cy="8358103"/>
          </a:xfrm>
          <a:prstGeom prst="rect">
            <a:avLst/>
          </a:prstGeom>
          <a:noFill/>
          <a:ln w="254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rot="19677627">
            <a:off x="837848" y="-966170"/>
            <a:ext cx="10516304" cy="9101460"/>
          </a:xfrm>
          <a:prstGeom prst="rect">
            <a:avLst/>
          </a:prstGeom>
          <a:noFill/>
          <a:ln w="3048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69000">
                  <a:srgbClr val="D9D7DA">
                    <a:alpha val="32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9677627">
            <a:off x="631957" y="-1193179"/>
            <a:ext cx="10928087" cy="9555478"/>
          </a:xfrm>
          <a:prstGeom prst="rect">
            <a:avLst/>
          </a:prstGeom>
          <a:noFill/>
          <a:ln w="1270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flipV="1">
            <a:off x="0" y="0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直角三角形 20"/>
          <p:cNvSpPr/>
          <p:nvPr/>
        </p:nvSpPr>
        <p:spPr>
          <a:xfrm rot="16200000" flipV="1">
            <a:off x="-559805" y="4699477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16200000" flipH="1">
            <a:off x="9801294" y="562042"/>
            <a:ext cx="2952749" cy="1828666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直角三角形 22"/>
          <p:cNvSpPr/>
          <p:nvPr/>
        </p:nvSpPr>
        <p:spPr>
          <a:xfrm flipH="1">
            <a:off x="9783191" y="5443226"/>
            <a:ext cx="2442147" cy="1414770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896094" y="822386"/>
            <a:ext cx="4399811" cy="813731"/>
            <a:chOff x="4386699" y="746886"/>
            <a:chExt cx="4399811" cy="81373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6699" y="746886"/>
              <a:ext cx="813731" cy="813731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5384803" y="746904"/>
              <a:ext cx="3401707" cy="813713"/>
              <a:chOff x="9205483" y="280849"/>
              <a:chExt cx="2517243" cy="548463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5483" y="280849"/>
                <a:ext cx="618914" cy="548463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2038" y="341346"/>
                <a:ext cx="2050688" cy="46482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D758478-D061-4A5B-808D-6B7D2CCD4E81}"/>
              </a:ext>
            </a:extLst>
          </p:cNvPr>
          <p:cNvSpPr/>
          <p:nvPr/>
        </p:nvSpPr>
        <p:spPr>
          <a:xfrm>
            <a:off x="1426054" y="247676"/>
            <a:ext cx="8106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D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r>
              <a:rPr lang="en-US" altLang="zh-CN" sz="3000" b="1" dirty="0">
                <a:solidFill>
                  <a:srgbClr val="C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000" b="1" dirty="0">
              <a:solidFill>
                <a:srgbClr val="C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12BDDEF-DA24-4E29-B4B8-CB421D9C945F}"/>
              </a:ext>
            </a:extLst>
          </p:cNvPr>
          <p:cNvSpPr txBox="1"/>
          <p:nvPr/>
        </p:nvSpPr>
        <p:spPr>
          <a:xfrm>
            <a:off x="1928606" y="324620"/>
            <a:ext cx="3691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0" dirty="0">
                <a:solidFill>
                  <a:srgbClr val="4F4F4F"/>
                </a:solidFill>
                <a:effectLst/>
                <a:latin typeface="PingFang SC"/>
              </a:rPr>
              <a:t>anchor-free</a:t>
            </a:r>
            <a:r>
              <a:rPr lang="zh-CN" altLang="en-US" sz="2800" b="1" i="0" dirty="0">
                <a:solidFill>
                  <a:srgbClr val="4F4F4F"/>
                </a:solidFill>
                <a:effectLst/>
                <a:latin typeface="PingFang SC"/>
              </a:rPr>
              <a:t>目标检测</a:t>
            </a:r>
            <a:endParaRPr lang="en-US" altLang="zh-CN" sz="2800" b="1" i="0" dirty="0">
              <a:solidFill>
                <a:srgbClr val="4F4F4F"/>
              </a:solidFill>
              <a:effectLst/>
              <a:latin typeface="PingFang SC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187DD37-E89D-43C9-A98F-7947DD9CF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054" y="924784"/>
            <a:ext cx="9104762" cy="477142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775BAAD-F14C-41BB-AC77-C27F265B048A}"/>
              </a:ext>
            </a:extLst>
          </p:cNvPr>
          <p:cNvSpPr txBox="1"/>
          <p:nvPr/>
        </p:nvSpPr>
        <p:spPr>
          <a:xfrm>
            <a:off x="1426054" y="5696213"/>
            <a:ext cx="9104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"Corner proposal network for anchor-free, two-stage object detection." </a:t>
            </a:r>
            <a:r>
              <a:rPr lang="en-US" altLang="zh-CN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European Conference on Computer Vision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Springer, Cham, 2020.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4063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20842</TotalTime>
  <Words>163</Words>
  <Application>Microsoft Office PowerPoint</Application>
  <PresentationFormat>宽屏</PresentationFormat>
  <Paragraphs>8</Paragraphs>
  <Slides>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-apple-system</vt:lpstr>
      <vt:lpstr>PingFang SC</vt:lpstr>
      <vt:lpstr>等线</vt:lpstr>
      <vt:lpstr>等线 Light</vt:lpstr>
      <vt:lpstr>微软雅黑</vt:lpstr>
      <vt:lpstr>Arial</vt:lpstr>
      <vt:lpstr>Bahnschrift Light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miao tamiaode</dc:creator>
  <cp:lastModifiedBy>Jia Leyuan</cp:lastModifiedBy>
  <cp:revision>565</cp:revision>
  <dcterms:created xsi:type="dcterms:W3CDTF">2020-04-23T01:39:00Z</dcterms:created>
  <dcterms:modified xsi:type="dcterms:W3CDTF">2022-03-06T10:38:11Z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