
<file path=[Content_Types].xml><?xml version="1.0" encoding="utf-8"?>
<Types xmlns="http://schemas.openxmlformats.org/package/2006/content-types">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58" r:id="rId5"/>
    <p:sldId id="260" r:id="rId6"/>
    <p:sldId id="261" r:id="rId7"/>
    <p:sldId id="262" r:id="rId8"/>
    <p:sldId id="263" r:id="rId9"/>
    <p:sldId id="264" r:id="rId10"/>
    <p:sldId id="265" r:id="rId11"/>
    <p:sldId id="259" r:id="rId1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42"/>
        <p:guide pos="386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5" Type="http://schemas.openxmlformats.org/officeDocument/2006/relationships/tableStyles" Target="tableStyles.xml"/><Relationship Id="rId14" Type="http://schemas.openxmlformats.org/officeDocument/2006/relationships/viewProps" Target="viewProps.xml"/><Relationship Id="rId13" Type="http://schemas.openxmlformats.org/officeDocument/2006/relationships/presProps" Target="presProps.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脚占位符 3"/>
          <p:cNvSpPr>
            <a:spLocks noGrp="1"/>
          </p:cNvSpPr>
          <p:nvPr>
            <p:ph type="ftr" sz="quarter" idx="4"/>
          </p:nvPr>
        </p:nvSpPr>
        <p:spPr/>
        <p:txBody>
          <a:bodyPr/>
          <a:lstStyle/>
          <a:p>
            <a:endParaRPr lang="zh-CN" altLang="en-US"/>
          </a:p>
        </p:txBody>
      </p:sp>
      <p:sp>
        <p:nvSpPr>
          <p:cNvPr id="5" name="灯片编号占位符 4"/>
          <p:cNvSpPr>
            <a:spLocks noGrp="1"/>
          </p:cNvSpPr>
          <p:nvPr>
            <p:ph type="sldNum" sz="quarter" idx="5"/>
          </p:nvPr>
        </p:nvSpPr>
        <p:spPr/>
        <p:txBody>
          <a:bodyPr/>
          <a:lstStyle/>
          <a:p>
            <a:fld id="{2D4B9571-4ED6-4C81-B95F-91FC05788F2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latin typeface="+mn-lt"/>
                <a:ea typeface="+mn-ea"/>
                <a:cs typeface="+mn-cs"/>
              </a:rPr>
              <a:t>图1：是亲密还是充满敌意？显然，由于疾病，女性的面部表情是负面的。然而，他们的情感关系是亲密的（积极的），因为男人通过温和的触摸和说话来安慰女人。最好的颜色。</a:t>
            </a:r>
            <a:endParaRPr lang="zh-CN" altLang="en-US" sz="1200" kern="1200" dirty="0">
              <a:solidFill>
                <a:schemeClr val="tx1"/>
              </a:solidFill>
              <a:latin typeface="+mn-lt"/>
              <a:ea typeface="+mn-ea"/>
              <a:cs typeface="+mn-cs"/>
            </a:endParaRPr>
          </a:p>
        </p:txBody>
      </p:sp>
      <p:sp>
        <p:nvSpPr>
          <p:cNvPr id="4" name="灯片编号占位符 3"/>
          <p:cNvSpPr>
            <a:spLocks noGrp="1"/>
          </p:cNvSpPr>
          <p:nvPr>
            <p:ph type="sldNum" sz="quarter" idx="5"/>
          </p:nvPr>
        </p:nvSpPr>
        <p:spPr/>
        <p:txBody>
          <a:bodyPr/>
          <a:lstStyle/>
          <a:p>
            <a:fld id="{2D4B9571-4ED6-4C81-B95F-91FC05788F20}" type="slidenum">
              <a:rPr lang="zh-CN" altLang="en-US" smtClean="0"/>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latin typeface="+mn-lt"/>
                <a:ea typeface="+mn-ea"/>
                <a:cs typeface="+mn-cs"/>
              </a:rPr>
              <a:t>PERR中的类别定义</a:t>
            </a:r>
            <a:endParaRPr lang="zh-CN" altLang="en-US" sz="1200" kern="1200" dirty="0">
              <a:solidFill>
                <a:schemeClr val="tx1"/>
              </a:solidFill>
              <a:latin typeface="+mn-lt"/>
              <a:ea typeface="+mn-ea"/>
              <a:cs typeface="+mn-cs"/>
            </a:endParaRPr>
          </a:p>
          <a:p>
            <a:r>
              <a:rPr lang="zh-CN" altLang="en-US" sz="1200" kern="1200" dirty="0">
                <a:solidFill>
                  <a:schemeClr val="tx1"/>
                </a:solidFill>
                <a:latin typeface="+mn-lt"/>
                <a:ea typeface="+mn-ea"/>
                <a:cs typeface="+mn-cs"/>
              </a:rPr>
              <a:t>Negative消极</a:t>
            </a:r>
            <a:r>
              <a:rPr lang="en-US" altLang="zh-CN" sz="1200" kern="1200" dirty="0">
                <a:solidFill>
                  <a:schemeClr val="tx1"/>
                </a:solidFill>
                <a:latin typeface="+mn-lt"/>
                <a:ea typeface="+mn-ea"/>
                <a:cs typeface="+mn-cs"/>
              </a:rPr>
              <a:t>  </a:t>
            </a:r>
            <a:endParaRPr lang="en-US" altLang="zh-CN" sz="1200" kern="1200" dirty="0">
              <a:solidFill>
                <a:schemeClr val="tx1"/>
              </a:solidFill>
              <a:latin typeface="+mn-lt"/>
              <a:ea typeface="+mn-ea"/>
              <a:cs typeface="+mn-cs"/>
            </a:endParaRPr>
          </a:p>
          <a:p>
            <a:r>
              <a:rPr lang="en-US" altLang="zh-CN" sz="1200" kern="1200" dirty="0">
                <a:solidFill>
                  <a:schemeClr val="tx1"/>
                </a:solidFill>
                <a:latin typeface="+mn-lt"/>
                <a:ea typeface="+mn-ea"/>
                <a:cs typeface="+mn-cs"/>
              </a:rPr>
              <a:t> Hostile</a:t>
            </a:r>
            <a:r>
              <a:rPr lang="zh-CN" altLang="en-US" sz="1200" kern="1200" dirty="0">
                <a:solidFill>
                  <a:schemeClr val="tx1"/>
                </a:solidFill>
                <a:latin typeface="+mn-lt"/>
                <a:ea typeface="+mn-ea"/>
                <a:cs typeface="+mn-cs"/>
              </a:rPr>
              <a:t>敌对</a:t>
            </a:r>
            <a:r>
              <a:rPr lang="en-US" altLang="zh-CN" sz="1200" kern="1200" dirty="0">
                <a:solidFill>
                  <a:schemeClr val="tx1"/>
                </a:solidFill>
                <a:latin typeface="+mn-lt"/>
                <a:ea typeface="+mn-ea"/>
                <a:cs typeface="+mn-cs"/>
              </a:rPr>
              <a:t>  Antagonistic relationship, usually in fierce quarrel or even physical conflict敌对关系，通常是在激烈的争吵甚至身体冲突中</a:t>
            </a:r>
            <a:endParaRPr lang="en-US" altLang="zh-CN" sz="1200" kern="1200" dirty="0">
              <a:solidFill>
                <a:schemeClr val="tx1"/>
              </a:solidFill>
              <a:latin typeface="+mn-lt"/>
              <a:ea typeface="+mn-ea"/>
              <a:cs typeface="+mn-cs"/>
            </a:endParaRPr>
          </a:p>
          <a:p>
            <a:r>
              <a:rPr lang="en-US" altLang="zh-CN" sz="1200" kern="1200" dirty="0">
                <a:solidFill>
                  <a:schemeClr val="tx1"/>
                </a:solidFill>
                <a:latin typeface="+mn-lt"/>
                <a:ea typeface="+mn-ea"/>
                <a:cs typeface="+mn-cs"/>
              </a:rPr>
              <a:t> Tense</a:t>
            </a:r>
            <a:r>
              <a:rPr lang="zh-CN" altLang="en-US" sz="1200" kern="1200" dirty="0">
                <a:solidFill>
                  <a:schemeClr val="tx1"/>
                </a:solidFill>
                <a:latin typeface="+mn-lt"/>
                <a:ea typeface="+mn-ea"/>
                <a:cs typeface="+mn-cs"/>
              </a:rPr>
              <a:t>紧张</a:t>
            </a:r>
            <a:r>
              <a:rPr lang="en-US" altLang="zh-CN" sz="1200" kern="1200" dirty="0">
                <a:solidFill>
                  <a:schemeClr val="tx1"/>
                </a:solidFill>
                <a:latin typeface="+mn-lt"/>
                <a:ea typeface="+mn-ea"/>
                <a:cs typeface="+mn-cs"/>
              </a:rPr>
              <a:t>   Disagree with each other or under argument  彼此不同意或正在争论中</a:t>
            </a:r>
            <a:endParaRPr lang="en-US" altLang="zh-CN" sz="1200" kern="1200" dirty="0">
              <a:solidFill>
                <a:schemeClr val="tx1"/>
              </a:solidFill>
              <a:latin typeface="+mn-lt"/>
              <a:ea typeface="+mn-ea"/>
              <a:cs typeface="+mn-cs"/>
            </a:endParaRPr>
          </a:p>
          <a:p>
            <a:r>
              <a:rPr lang="en-US" altLang="zh-CN" sz="1200" kern="1200" dirty="0">
                <a:solidFill>
                  <a:schemeClr val="tx1"/>
                </a:solidFill>
                <a:latin typeface="+mn-lt"/>
                <a:ea typeface="+mn-ea"/>
                <a:cs typeface="+mn-cs"/>
              </a:rPr>
              <a:t>Positive </a:t>
            </a:r>
            <a:r>
              <a:rPr lang="zh-CN" altLang="en-US" sz="1200" kern="1200" dirty="0">
                <a:solidFill>
                  <a:schemeClr val="tx1"/>
                </a:solidFill>
                <a:latin typeface="+mn-lt"/>
                <a:ea typeface="+mn-ea"/>
                <a:cs typeface="+mn-cs"/>
              </a:rPr>
              <a:t>积极</a:t>
            </a:r>
            <a:r>
              <a:rPr lang="en-US" altLang="zh-CN" sz="1200" kern="1200" dirty="0">
                <a:solidFill>
                  <a:schemeClr val="tx1"/>
                </a:solidFill>
                <a:latin typeface="+mn-lt"/>
                <a:ea typeface="+mn-ea"/>
                <a:cs typeface="+mn-cs"/>
              </a:rPr>
              <a:t> </a:t>
            </a:r>
            <a:endParaRPr lang="en-US" altLang="zh-CN" sz="1200" kern="1200" dirty="0">
              <a:solidFill>
                <a:schemeClr val="tx1"/>
              </a:solidFill>
              <a:latin typeface="+mn-lt"/>
              <a:ea typeface="+mn-ea"/>
              <a:cs typeface="+mn-cs"/>
            </a:endParaRPr>
          </a:p>
          <a:p>
            <a:r>
              <a:rPr lang="en-US" altLang="zh-CN" sz="1200" kern="1200" dirty="0">
                <a:solidFill>
                  <a:schemeClr val="tx1"/>
                </a:solidFill>
                <a:latin typeface="+mn-lt"/>
                <a:ea typeface="+mn-ea"/>
                <a:cs typeface="+mn-cs"/>
              </a:rPr>
              <a:t> Mild</a:t>
            </a:r>
            <a:r>
              <a:rPr lang="zh-CN" altLang="en-US" sz="1200" kern="1200" dirty="0">
                <a:solidFill>
                  <a:schemeClr val="tx1"/>
                </a:solidFill>
                <a:latin typeface="+mn-lt"/>
                <a:ea typeface="+mn-ea"/>
                <a:cs typeface="+mn-cs"/>
              </a:rPr>
              <a:t>温和</a:t>
            </a:r>
            <a:r>
              <a:rPr lang="en-US" altLang="zh-CN" sz="1200" kern="1200" dirty="0">
                <a:solidFill>
                  <a:schemeClr val="tx1"/>
                </a:solidFill>
                <a:latin typeface="+mn-lt"/>
                <a:ea typeface="+mn-ea"/>
                <a:cs typeface="+mn-cs"/>
              </a:rPr>
              <a:t>  Heart-warming, pleasant dialogue with smile温暖人心，愉快的对话与微笑</a:t>
            </a:r>
            <a:endParaRPr lang="en-US" altLang="zh-CN" sz="1200" kern="1200" dirty="0">
              <a:solidFill>
                <a:schemeClr val="tx1"/>
              </a:solidFill>
              <a:latin typeface="+mn-lt"/>
              <a:ea typeface="+mn-ea"/>
              <a:cs typeface="+mn-cs"/>
            </a:endParaRPr>
          </a:p>
          <a:p>
            <a:r>
              <a:rPr lang="en-US" altLang="zh-CN" sz="1200" kern="1200" dirty="0">
                <a:solidFill>
                  <a:schemeClr val="tx1"/>
                </a:solidFill>
                <a:latin typeface="+mn-lt"/>
                <a:ea typeface="+mn-ea"/>
                <a:cs typeface="+mn-cs"/>
              </a:rPr>
              <a:t> Intimate </a:t>
            </a:r>
            <a:r>
              <a:rPr lang="zh-CN" altLang="en-US" sz="1200" kern="1200" dirty="0">
                <a:solidFill>
                  <a:schemeClr val="tx1"/>
                </a:solidFill>
                <a:latin typeface="+mn-lt"/>
                <a:ea typeface="+mn-ea"/>
                <a:cs typeface="+mn-cs"/>
              </a:rPr>
              <a:t>亲密</a:t>
            </a:r>
            <a:r>
              <a:rPr lang="en-US" altLang="zh-CN" sz="1200" kern="1200" dirty="0">
                <a:solidFill>
                  <a:schemeClr val="tx1"/>
                </a:solidFill>
                <a:latin typeface="+mn-lt"/>
                <a:ea typeface="+mn-ea"/>
                <a:cs typeface="+mn-cs"/>
              </a:rPr>
              <a:t> Close interactions with an affectionate or loving manner, including intimate physical contact 以深情或充满爱的方式进行亲密的互动，包括亲密的身体接触</a:t>
            </a:r>
            <a:endParaRPr lang="en-US" altLang="zh-CN" sz="1200" kern="1200" dirty="0">
              <a:solidFill>
                <a:schemeClr val="tx1"/>
              </a:solidFill>
              <a:latin typeface="+mn-lt"/>
              <a:ea typeface="+mn-ea"/>
              <a:cs typeface="+mn-cs"/>
            </a:endParaRPr>
          </a:p>
          <a:p>
            <a:r>
              <a:rPr lang="en-US" altLang="zh-CN" sz="1200" kern="1200" dirty="0">
                <a:solidFill>
                  <a:schemeClr val="tx1"/>
                </a:solidFill>
                <a:latin typeface="+mn-lt"/>
                <a:ea typeface="+mn-ea"/>
                <a:cs typeface="+mn-cs"/>
              </a:rPr>
              <a:t>Neutral </a:t>
            </a:r>
            <a:r>
              <a:rPr lang="zh-CN" altLang="en-US" sz="1200" kern="1200" dirty="0">
                <a:solidFill>
                  <a:schemeClr val="tx1"/>
                </a:solidFill>
                <a:latin typeface="+mn-lt"/>
                <a:ea typeface="+mn-ea"/>
                <a:cs typeface="+mn-cs"/>
              </a:rPr>
              <a:t>中性</a:t>
            </a:r>
            <a:r>
              <a:rPr lang="en-US" altLang="zh-CN" sz="1200" kern="1200" dirty="0">
                <a:solidFill>
                  <a:schemeClr val="tx1"/>
                </a:solidFill>
                <a:latin typeface="+mn-lt"/>
                <a:ea typeface="+mn-ea"/>
                <a:cs typeface="+mn-cs"/>
              </a:rPr>
              <a:t> Neutrality, normal dialogue without emotional disposition 中立的，正常的，没有情感倾向的对话</a:t>
            </a:r>
            <a:endParaRPr lang="en-US" altLang="zh-CN" sz="1200" kern="1200" dirty="0">
              <a:solidFill>
                <a:schemeClr val="tx1"/>
              </a:solidFill>
              <a:latin typeface="+mn-lt"/>
              <a:ea typeface="+mn-ea"/>
              <a:cs typeface="+mn-cs"/>
            </a:endParaRPr>
          </a:p>
          <a:p>
            <a:endParaRPr lang="en-US" altLang="zh-CN" sz="1200" kern="1200" dirty="0">
              <a:solidFill>
                <a:schemeClr val="tx1"/>
              </a:solidFill>
              <a:latin typeface="+mn-lt"/>
              <a:ea typeface="+mn-ea"/>
              <a:cs typeface="+mn-cs"/>
            </a:endParaRPr>
          </a:p>
          <a:p>
            <a:r>
              <a:rPr lang="en-US" altLang="zh-CN" sz="1200" kern="1200" dirty="0">
                <a:solidFill>
                  <a:schemeClr val="tx1"/>
                </a:solidFill>
                <a:latin typeface="+mn-lt"/>
                <a:ea typeface="+mn-ea"/>
                <a:cs typeface="+mn-cs"/>
              </a:rPr>
              <a:t>涉及人检测、主角识别、人跟踪、交互检测、多模态特征提取、多模态等方面，对机器来说更具挑战性</a:t>
            </a:r>
            <a:r>
              <a:rPr lang="zh-CN" altLang="en-US" sz="1200" kern="1200" dirty="0">
                <a:solidFill>
                  <a:schemeClr val="tx1"/>
                </a:solidFill>
                <a:latin typeface="+mn-lt"/>
                <a:ea typeface="+mn-ea"/>
                <a:cs typeface="+mn-cs"/>
              </a:rPr>
              <a:t>信息融合</a:t>
            </a:r>
            <a:endParaRPr lang="zh-CN" altLang="en-US" sz="1200" kern="1200" dirty="0">
              <a:solidFill>
                <a:schemeClr val="tx1"/>
              </a:solidFill>
              <a:latin typeface="+mn-lt"/>
              <a:ea typeface="+mn-ea"/>
              <a:cs typeface="+mn-cs"/>
            </a:endParaRPr>
          </a:p>
        </p:txBody>
      </p:sp>
      <p:sp>
        <p:nvSpPr>
          <p:cNvPr id="4" name="灯片编号占位符 3"/>
          <p:cNvSpPr>
            <a:spLocks noGrp="1"/>
          </p:cNvSpPr>
          <p:nvPr>
            <p:ph type="sldNum" sz="quarter" idx="5"/>
          </p:nvPr>
        </p:nvSpPr>
        <p:spPr/>
        <p:txBody>
          <a:bodyPr/>
          <a:lstStyle/>
          <a:p>
            <a:fld id="{2D4B9571-4ED6-4C81-B95F-91FC05788F20}" type="slidenum">
              <a:rPr lang="zh-CN" altLang="en-US" smtClean="0"/>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latin typeface="+mn-lt"/>
                <a:ea typeface="+mn-ea"/>
                <a:cs typeface="+mn-cs"/>
              </a:rPr>
              <a:t>在多模态融合阶段，我们提出了一个同步模态注意(SMTA)单元，它可以考虑时间依赖性来融合原始的多模态特征</a:t>
            </a:r>
            <a:endParaRPr lang="zh-CN" altLang="en-US" sz="1200" kern="1200" dirty="0">
              <a:solidFill>
                <a:schemeClr val="tx1"/>
              </a:solidFill>
              <a:latin typeface="+mn-lt"/>
              <a:ea typeface="+mn-ea"/>
              <a:cs typeface="+mn-cs"/>
            </a:endParaRPr>
          </a:p>
          <a:p>
            <a:r>
              <a:rPr lang="zh-CN" altLang="en-US" sz="1200" kern="1200" dirty="0">
                <a:solidFill>
                  <a:schemeClr val="tx1"/>
                </a:solidFill>
                <a:latin typeface="+mn-lt"/>
                <a:ea typeface="+mn-ea"/>
                <a:cs typeface="+mn-cs"/>
              </a:rPr>
              <a:t>SMTA是一个扩展LSTM单元的可堆叠单元。</a:t>
            </a:r>
            <a:endParaRPr lang="zh-CN" altLang="en-US" sz="1200" kern="1200" dirty="0">
              <a:solidFill>
                <a:schemeClr val="tx1"/>
              </a:solidFill>
              <a:latin typeface="+mn-lt"/>
              <a:ea typeface="+mn-ea"/>
              <a:cs typeface="+mn-cs"/>
            </a:endParaRPr>
          </a:p>
          <a:p>
            <a:r>
              <a:rPr lang="zh-CN" altLang="en-US" sz="1200" kern="1200" dirty="0">
                <a:solidFill>
                  <a:schemeClr val="tx1"/>
                </a:solidFill>
                <a:latin typeface="+mn-lt"/>
                <a:ea typeface="+mn-ea"/>
                <a:cs typeface="+mn-cs"/>
              </a:rPr>
              <a:t>SMTA在时间步𝑡以𝑓𝑡𝑚的原始特征、𝑚=1、2、···、𝑀、隐藏状态˜ℎ𝑡−1和细胞状态˜𝑐𝑡−1作为输入</a:t>
            </a:r>
            <a:endParaRPr lang="zh-CN" altLang="en-US" sz="1200" kern="1200" dirty="0">
              <a:solidFill>
                <a:schemeClr val="tx1"/>
              </a:solidFill>
              <a:latin typeface="+mn-lt"/>
              <a:ea typeface="+mn-ea"/>
              <a:cs typeface="+mn-cs"/>
            </a:endParaRPr>
          </a:p>
          <a:p>
            <a:r>
              <a:rPr lang="zh-CN" altLang="en-US" sz="1200" kern="1200" dirty="0">
                <a:solidFill>
                  <a:schemeClr val="tx1"/>
                </a:solidFill>
                <a:latin typeface="+mn-lt"/>
                <a:ea typeface="+mn-ea"/>
                <a:cs typeface="+mn-cs"/>
              </a:rPr>
              <a:t>输出模态融合特征表示𝑔𝑚𝑡，𝑚=1,2，···、𝑀。我们希望该模块同时考虑模式和时间依赖性。为了实现这一点，我们首先将所有的输入堆叠在一起，即𝑍𝑡=[𝑓𝑡1，𝑓𝑡2，···，𝑓𝑡𝑀，˜ℎ𝑡]，𝑍𝑡∈R（𝑀+1）×𝑑。</a:t>
            </a:r>
            <a:endParaRPr lang="zh-CN" altLang="en-US" sz="1200" kern="1200" dirty="0">
              <a:solidFill>
                <a:schemeClr val="tx1"/>
              </a:solidFill>
              <a:latin typeface="+mn-lt"/>
              <a:ea typeface="+mn-ea"/>
              <a:cs typeface="+mn-cs"/>
            </a:endParaRPr>
          </a:p>
          <a:p>
            <a:r>
              <a:rPr lang="zh-CN" altLang="en-US" sz="1200" kern="1200" dirty="0">
                <a:solidFill>
                  <a:schemeClr val="tx1"/>
                </a:solidFill>
                <a:latin typeface="+mn-lt"/>
                <a:ea typeface="+mn-ea"/>
                <a:cs typeface="+mn-cs"/>
              </a:rPr>
              <a:t>然后设计注意矩阵𝐴𝑡∈R（𝑀+1）×（𝑀+1）来表示考虑所有模式以及时间背景的注意权重˜ℎ𝑡。</a:t>
            </a:r>
            <a:endParaRPr lang="zh-CN" altLang="en-US" sz="1200" kern="1200" dirty="0">
              <a:solidFill>
                <a:schemeClr val="tx1"/>
              </a:solidFill>
              <a:latin typeface="+mn-lt"/>
              <a:ea typeface="+mn-ea"/>
              <a:cs typeface="+mn-cs"/>
            </a:endParaRPr>
          </a:p>
          <a:p>
            <a:r>
              <a:rPr lang="zh-CN" altLang="en-US" sz="1200" kern="1200" dirty="0">
                <a:solidFill>
                  <a:schemeClr val="tx1"/>
                </a:solidFill>
                <a:latin typeface="+mn-lt"/>
                <a:ea typeface="+mn-ea"/>
                <a:cs typeface="+mn-cs"/>
              </a:rPr>
              <a:t>我们有最终的融合特性，即𝑔𝑚𝑡=[˜ℎ𝑡，˜𝑍𝑡𝑚]，𝑚=1,2，···，𝑀。</a:t>
            </a:r>
            <a:endParaRPr lang="zh-CN" altLang="en-US" sz="1200" kern="1200" dirty="0">
              <a:solidFill>
                <a:schemeClr val="tx1"/>
              </a:solidFill>
              <a:latin typeface="+mn-lt"/>
              <a:ea typeface="+mn-ea"/>
              <a:cs typeface="+mn-cs"/>
            </a:endParaRPr>
          </a:p>
        </p:txBody>
      </p:sp>
      <p:sp>
        <p:nvSpPr>
          <p:cNvPr id="4" name="灯片编号占位符 3"/>
          <p:cNvSpPr>
            <a:spLocks noGrp="1"/>
          </p:cNvSpPr>
          <p:nvPr>
            <p:ph type="sldNum" sz="quarter" idx="5"/>
          </p:nvPr>
        </p:nvSpPr>
        <p:spPr/>
        <p:txBody>
          <a:bodyPr/>
          <a:lstStyle/>
          <a:p>
            <a:fld id="{2D4B9571-4ED6-4C81-B95F-91FC05788F20}" type="slidenum">
              <a:rPr lang="zh-CN" altLang="en-US" smtClean="0"/>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200" kern="1200" dirty="0">
              <a:solidFill>
                <a:schemeClr val="tx1"/>
              </a:solidFill>
              <a:latin typeface="+mn-lt"/>
              <a:ea typeface="+mn-ea"/>
              <a:cs typeface="+mn-cs"/>
            </a:endParaRPr>
          </a:p>
        </p:txBody>
      </p:sp>
      <p:sp>
        <p:nvSpPr>
          <p:cNvPr id="4" name="灯片编号占位符 3"/>
          <p:cNvSpPr>
            <a:spLocks noGrp="1"/>
          </p:cNvSpPr>
          <p:nvPr>
            <p:ph type="sldNum" sz="quarter" idx="5"/>
          </p:nvPr>
        </p:nvSpPr>
        <p:spPr/>
        <p:txBody>
          <a:bodyPr/>
          <a:lstStyle/>
          <a:p>
            <a:fld id="{2D4B9571-4ED6-4C81-B95F-91FC05788F20}" type="slidenum">
              <a:rPr lang="zh-CN" altLang="en-US" smtClean="0"/>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200" kern="1200" dirty="0">
              <a:solidFill>
                <a:schemeClr val="tx1"/>
              </a:solidFill>
              <a:latin typeface="+mn-lt"/>
              <a:ea typeface="+mn-ea"/>
              <a:cs typeface="+mn-cs"/>
            </a:endParaRPr>
          </a:p>
        </p:txBody>
      </p:sp>
      <p:sp>
        <p:nvSpPr>
          <p:cNvPr id="4" name="灯片编号占位符 3"/>
          <p:cNvSpPr>
            <a:spLocks noGrp="1"/>
          </p:cNvSpPr>
          <p:nvPr>
            <p:ph type="sldNum" sz="quarter" idx="5"/>
          </p:nvPr>
        </p:nvSpPr>
        <p:spPr/>
        <p:txBody>
          <a:bodyPr/>
          <a:lstStyle/>
          <a:p>
            <a:fld id="{2D4B9571-4ED6-4C81-B95F-91FC05788F20}" type="slidenum">
              <a:rPr lang="zh-CN" altLang="en-US" smtClean="0"/>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200" kern="1200" dirty="0">
              <a:solidFill>
                <a:schemeClr val="tx1"/>
              </a:solidFill>
              <a:latin typeface="+mn-lt"/>
              <a:ea typeface="+mn-ea"/>
              <a:cs typeface="+mn-cs"/>
            </a:endParaRPr>
          </a:p>
        </p:txBody>
      </p:sp>
      <p:sp>
        <p:nvSpPr>
          <p:cNvPr id="4" name="灯片编号占位符 3"/>
          <p:cNvSpPr>
            <a:spLocks noGrp="1"/>
          </p:cNvSpPr>
          <p:nvPr>
            <p:ph type="sldNum" sz="quarter" idx="5"/>
          </p:nvPr>
        </p:nvSpPr>
        <p:spPr/>
        <p:txBody>
          <a:bodyPr/>
          <a:lstStyle/>
          <a:p>
            <a:fld id="{2D4B9571-4ED6-4C81-B95F-91FC05788F20}" type="slidenum">
              <a:rPr lang="zh-CN" altLang="en-US" smtClean="0"/>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200" kern="1200" dirty="0">
              <a:solidFill>
                <a:schemeClr val="tx1"/>
              </a:solidFill>
              <a:latin typeface="+mn-lt"/>
              <a:ea typeface="+mn-ea"/>
              <a:cs typeface="+mn-cs"/>
            </a:endParaRPr>
          </a:p>
        </p:txBody>
      </p:sp>
      <p:sp>
        <p:nvSpPr>
          <p:cNvPr id="4" name="灯片编号占位符 3"/>
          <p:cNvSpPr>
            <a:spLocks noGrp="1"/>
          </p:cNvSpPr>
          <p:nvPr>
            <p:ph type="sldNum" sz="quarter" idx="5"/>
          </p:nvPr>
        </p:nvSpPr>
        <p:spPr/>
        <p:txBody>
          <a:bodyPr/>
          <a:lstStyle/>
          <a:p>
            <a:fld id="{2D4B9571-4ED6-4C81-B95F-91FC05788F20}" type="slidenum">
              <a:rPr lang="zh-CN" altLang="en-US" smtClean="0"/>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200" kern="1200" dirty="0">
              <a:solidFill>
                <a:schemeClr val="tx1"/>
              </a:solidFill>
              <a:latin typeface="+mn-lt"/>
              <a:ea typeface="+mn-ea"/>
              <a:cs typeface="+mn-cs"/>
            </a:endParaRPr>
          </a:p>
        </p:txBody>
      </p:sp>
      <p:sp>
        <p:nvSpPr>
          <p:cNvPr id="4" name="灯片编号占位符 3"/>
          <p:cNvSpPr>
            <a:spLocks noGrp="1"/>
          </p:cNvSpPr>
          <p:nvPr>
            <p:ph type="sldNum" sz="quarter" idx="5"/>
          </p:nvPr>
        </p:nvSpPr>
        <p:spPr/>
        <p:txBody>
          <a:bodyPr/>
          <a:lstStyle/>
          <a:p>
            <a:fld id="{2D4B9571-4ED6-4C81-B95F-91FC05788F20}" type="slidenum">
              <a:rPr lang="zh-CN" altLang="en-US" smtClean="0"/>
            </a:fld>
            <a:endParaRPr lang="zh-CN" altLang="en-US"/>
          </a:p>
        </p:txBody>
      </p:sp>
      <p:sp>
        <p:nvSpPr>
          <p:cNvPr id="5" name="页脚占位符 4"/>
          <p:cNvSpPr>
            <a:spLocks noGrp="1"/>
          </p:cNvSpPr>
          <p:nvPr>
            <p:ph type="ftr" sz="quarter" idx="4"/>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4_自定义版式">
    <p:spTree>
      <p:nvGrpSpPr>
        <p:cNvPr id="1" name=""/>
        <p:cNvGrpSpPr/>
        <p:nvPr/>
      </p:nvGrpSpPr>
      <p:grpSpPr>
        <a:xfrm>
          <a:off x="0" y="0"/>
          <a:ext cx="0" cy="0"/>
          <a:chOff x="0" y="0"/>
          <a:chExt cx="0" cy="0"/>
        </a:xfrm>
      </p:grpSpPr>
      <p:grpSp>
        <p:nvGrpSpPr>
          <p:cNvPr id="7" name="组合 6"/>
          <p:cNvGrpSpPr/>
          <p:nvPr userDrawn="1"/>
        </p:nvGrpSpPr>
        <p:grpSpPr>
          <a:xfrm>
            <a:off x="9214241" y="179334"/>
            <a:ext cx="2703782" cy="646764"/>
            <a:chOff x="9205483" y="280849"/>
            <a:chExt cx="2517243" cy="548463"/>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05483" y="280849"/>
              <a:ext cx="618914" cy="54846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2038" y="341346"/>
              <a:ext cx="2050688" cy="464823"/>
            </a:xfrm>
            <a:prstGeom prst="rect">
              <a:avLst/>
            </a:prstGeom>
          </p:spPr>
        </p:pic>
      </p:grpSp>
      <p:cxnSp>
        <p:nvCxnSpPr>
          <p:cNvPr id="10" name="直接连接符 9"/>
          <p:cNvCxnSpPr/>
          <p:nvPr userDrawn="1"/>
        </p:nvCxnSpPr>
        <p:spPr>
          <a:xfrm>
            <a:off x="523982" y="846166"/>
            <a:ext cx="11178283" cy="0"/>
          </a:xfrm>
          <a:prstGeom prst="line">
            <a:avLst/>
          </a:prstGeom>
          <a:ln w="19050">
            <a:solidFill>
              <a:srgbClr val="CD2626"/>
            </a:solidFill>
          </a:ln>
          <a:effectLst>
            <a:outerShdw blurRad="50800" dist="38100" dir="5400000" algn="t" rotWithShape="0">
              <a:srgbClr val="D9D7DA">
                <a:alpha val="60000"/>
              </a:srgbClr>
            </a:outerShdw>
          </a:effectLst>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userDrawn="1"/>
        </p:nvPicPr>
        <p:blipFill>
          <a:blip r:embed="rId4"/>
          <a:stretch>
            <a:fillRect/>
          </a:stretch>
        </p:blipFill>
        <p:spPr>
          <a:xfrm>
            <a:off x="523982" y="77329"/>
            <a:ext cx="813731" cy="81373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tags" Target="../tags/tag62.xml"/><Relationship Id="rId18" Type="http://schemas.openxmlformats.org/officeDocument/2006/relationships/tags" Target="../tags/tag61.xml"/><Relationship Id="rId17" Type="http://schemas.openxmlformats.org/officeDocument/2006/relationships/tags" Target="../tags/tag60.xml"/><Relationship Id="rId16" Type="http://schemas.openxmlformats.org/officeDocument/2006/relationships/tags" Target="../tags/tag59.xml"/><Relationship Id="rId15" Type="http://schemas.openxmlformats.org/officeDocument/2006/relationships/tags" Target="../tags/tag58.xml"/><Relationship Id="rId14" Type="http://schemas.openxmlformats.org/officeDocument/2006/relationships/tags" Target="../tags/tag57.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9"/>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2.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3.xml"/><Relationship Id="rId2" Type="http://schemas.openxmlformats.org/officeDocument/2006/relationships/image" Target="../media/image7.png"/><Relationship Id="rId1" Type="http://schemas.openxmlformats.org/officeDocument/2006/relationships/tags" Target="../tags/tag63.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3.xml"/><Relationship Id="rId2" Type="http://schemas.openxmlformats.org/officeDocument/2006/relationships/image" Target="../media/image9.png"/><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3.xml"/><Relationship Id="rId2" Type="http://schemas.openxmlformats.org/officeDocument/2006/relationships/image" Target="../media/image17.png"/><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tags" Target="../tags/tag64.xml"/><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image" Target="../media/image19.png"/><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tags" Target="../tags/tag67.xml"/><Relationship Id="rId4" Type="http://schemas.openxmlformats.org/officeDocument/2006/relationships/image" Target="../media/image22.png"/><Relationship Id="rId3" Type="http://schemas.openxmlformats.org/officeDocument/2006/relationships/tags" Target="../tags/tag66.xml"/><Relationship Id="rId2" Type="http://schemas.openxmlformats.org/officeDocument/2006/relationships/image" Target="../media/image21.png"/><Relationship Id="rId1" Type="http://schemas.openxmlformats.org/officeDocument/2006/relationships/tags" Target="../tags/tag6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2776746" y="4635211"/>
            <a:ext cx="6638508" cy="2476239"/>
          </a:xfrm>
          <a:prstGeom prst="rect">
            <a:avLst/>
          </a:prstGeom>
          <a:blipFill dpi="0" rotWithShape="1">
            <a:blip r:embed="rId1">
              <a:alphaModFix amt="5000"/>
            </a:blip>
            <a:srcRect/>
            <a:stretch>
              <a:fillRect t="-50527" b="1"/>
            </a:stretch>
          </a:blipFill>
          <a:ln w="1270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矩形: 圆角 3"/>
          <p:cNvSpPr/>
          <p:nvPr/>
        </p:nvSpPr>
        <p:spPr>
          <a:xfrm>
            <a:off x="5437696" y="5184754"/>
            <a:ext cx="1316607" cy="274901"/>
          </a:xfrm>
          <a:prstGeom prst="roundRect">
            <a:avLst>
              <a:gd name="adj" fmla="val 6648"/>
            </a:avLst>
          </a:prstGeom>
          <a:solidFill>
            <a:srgbClr val="AB2B2B"/>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fld id="{176E9124-94C9-45F8-991C-9243C15143EC}" type="datetime1">
              <a:rPr lang="zh-CN" altLang="en-US" sz="1600" spc="100">
                <a:latin typeface="Bahnschrift Light" panose="020B0502040204020203" pitchFamily="34" charset="0"/>
                <a:ea typeface="微软雅黑" panose="020B0503020204020204" pitchFamily="34" charset="-122"/>
              </a:rPr>
            </a:fld>
            <a:endParaRPr lang="zh-CN" altLang="en-US" dirty="0"/>
          </a:p>
        </p:txBody>
      </p:sp>
      <p:cxnSp>
        <p:nvCxnSpPr>
          <p:cNvPr id="8" name="直接连接符 7"/>
          <p:cNvCxnSpPr/>
          <p:nvPr/>
        </p:nvCxnSpPr>
        <p:spPr>
          <a:xfrm>
            <a:off x="2486290" y="2432693"/>
            <a:ext cx="7219421" cy="0"/>
          </a:xfrm>
          <a:prstGeom prst="line">
            <a:avLst/>
          </a:prstGeom>
          <a:ln w="12700">
            <a:solidFill>
              <a:srgbClr val="AB2B2B"/>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2486290" y="4401169"/>
            <a:ext cx="7219421" cy="0"/>
          </a:xfrm>
          <a:prstGeom prst="line">
            <a:avLst/>
          </a:prstGeom>
          <a:ln w="12700">
            <a:solidFill>
              <a:srgbClr val="AB2B2B"/>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402283" y="3209875"/>
            <a:ext cx="9388704" cy="521970"/>
          </a:xfrm>
          <a:prstGeom prst="rect">
            <a:avLst/>
          </a:prstGeom>
          <a:noFill/>
        </p:spPr>
        <p:txBody>
          <a:bodyPr wrap="square" rtlCol="0">
            <a:spAutoFit/>
          </a:bodyPr>
          <a:lstStyle/>
          <a:p>
            <a:pPr algn="ctr"/>
            <a:r>
              <a:rPr lang="zh-CN" sz="2800" b="1" dirty="0">
                <a:solidFill>
                  <a:srgbClr val="AB2B2B"/>
                </a:solidFill>
                <a:latin typeface="Times New Roman" panose="02020603050405020304" pitchFamily="18" charset="0"/>
                <a:ea typeface="Microsoft JhengHei UI" panose="020B0604030504040204" pitchFamily="34" charset="-120"/>
                <a:cs typeface="Times New Roman" panose="02020603050405020304" pitchFamily="18" charset="0"/>
              </a:rPr>
              <a:t>情感计算小组汇报</a:t>
            </a:r>
            <a:endParaRPr lang="zh-CN" sz="2000" b="1" dirty="0">
              <a:solidFill>
                <a:srgbClr val="AB2B2B"/>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文本框 10"/>
          <p:cNvSpPr txBox="1"/>
          <p:nvPr/>
        </p:nvSpPr>
        <p:spPr>
          <a:xfrm>
            <a:off x="2486660" y="4615815"/>
            <a:ext cx="7219950" cy="437515"/>
          </a:xfrm>
          <a:prstGeom prst="rect">
            <a:avLst/>
          </a:prstGeom>
          <a:noFill/>
        </p:spPr>
        <p:txBody>
          <a:bodyPr wrap="square" rtlCol="0">
            <a:spAutoFit/>
          </a:bodyPr>
          <a:lstStyle/>
          <a:p>
            <a:pPr algn="ctr">
              <a:lnSpc>
                <a:spcPct val="125000"/>
              </a:lnSpc>
            </a:pPr>
            <a:r>
              <a:rPr lang="zh-CN" altLang="en-US" b="1" spc="200" dirty="0">
                <a:latin typeface="Microsoft JhengHei" panose="020B0604030504040204" pitchFamily="34" charset="-120"/>
                <a:ea typeface="Microsoft JhengHei" panose="020B0604030504040204" pitchFamily="34" charset="-120"/>
              </a:rPr>
              <a:t>汇报人：陶斯颖、汪彦彤、翁一冰</a:t>
            </a:r>
            <a:endParaRPr lang="zh-CN" altLang="en-US" b="1" spc="200" dirty="0">
              <a:latin typeface="Microsoft JhengHei" panose="020B0604030504040204" pitchFamily="34" charset="-120"/>
              <a:ea typeface="Microsoft JhengHei" panose="020B0604030504040204" pitchFamily="34" charset="-120"/>
            </a:endParaRPr>
          </a:p>
        </p:txBody>
      </p:sp>
      <p:sp>
        <p:nvSpPr>
          <p:cNvPr id="13" name="矩形 12"/>
          <p:cNvSpPr/>
          <p:nvPr/>
        </p:nvSpPr>
        <p:spPr>
          <a:xfrm rot="19489470">
            <a:off x="2087430" y="75101"/>
            <a:ext cx="7815223" cy="70259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nvSpPr>
        <p:spPr>
          <a:xfrm rot="19677627">
            <a:off x="1696367" y="-185105"/>
            <a:ext cx="8799268" cy="7539332"/>
          </a:xfrm>
          <a:prstGeom prst="rect">
            <a:avLst/>
          </a:prstGeom>
          <a:noFill/>
          <a:ln w="393700">
            <a:gradFill flip="none" rotWithShape="1">
              <a:gsLst>
                <a:gs pos="0">
                  <a:schemeClr val="accent3">
                    <a:lumMod val="67000"/>
                    <a:alpha val="0"/>
                  </a:schemeClr>
                </a:gs>
                <a:gs pos="75000">
                  <a:srgbClr val="D9D7DA">
                    <a:alpha val="36000"/>
                  </a:srgbClr>
                </a:gs>
                <a:gs pos="100000">
                  <a:schemeClr val="accent3">
                    <a:lumMod val="60000"/>
                    <a:lumOff val="40000"/>
                    <a:alpha val="0"/>
                  </a:schemeClr>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6" name="矩形 15"/>
          <p:cNvSpPr/>
          <p:nvPr/>
        </p:nvSpPr>
        <p:spPr>
          <a:xfrm rot="19689791">
            <a:off x="1250990" y="-594491"/>
            <a:ext cx="9690020" cy="8358103"/>
          </a:xfrm>
          <a:prstGeom prst="rect">
            <a:avLst/>
          </a:prstGeom>
          <a:noFill/>
          <a:ln w="25400">
            <a:solidFill>
              <a:srgbClr val="AB2B2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7" name="矩形 16"/>
          <p:cNvSpPr/>
          <p:nvPr/>
        </p:nvSpPr>
        <p:spPr>
          <a:xfrm rot="19677627">
            <a:off x="837848" y="-966170"/>
            <a:ext cx="10516304" cy="9101460"/>
          </a:xfrm>
          <a:prstGeom prst="rect">
            <a:avLst/>
          </a:prstGeom>
          <a:noFill/>
          <a:ln w="304800">
            <a:gradFill flip="none" rotWithShape="1">
              <a:gsLst>
                <a:gs pos="0">
                  <a:schemeClr val="accent3">
                    <a:lumMod val="67000"/>
                    <a:alpha val="0"/>
                  </a:schemeClr>
                </a:gs>
                <a:gs pos="69000">
                  <a:srgbClr val="D9D7DA">
                    <a:alpha val="32000"/>
                  </a:srgbClr>
                </a:gs>
                <a:gs pos="100000">
                  <a:schemeClr val="accent3">
                    <a:lumMod val="60000"/>
                    <a:lumOff val="40000"/>
                    <a:alpha val="0"/>
                  </a:schemeClr>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矩形 17"/>
          <p:cNvSpPr/>
          <p:nvPr/>
        </p:nvSpPr>
        <p:spPr>
          <a:xfrm rot="19677627">
            <a:off x="631957" y="-1193179"/>
            <a:ext cx="10928087" cy="9555478"/>
          </a:xfrm>
          <a:prstGeom prst="rect">
            <a:avLst/>
          </a:prstGeom>
          <a:noFill/>
          <a:ln w="127000">
            <a:solidFill>
              <a:srgbClr val="AB2B2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0" name="直角三角形 19"/>
          <p:cNvSpPr/>
          <p:nvPr/>
        </p:nvSpPr>
        <p:spPr>
          <a:xfrm flipV="1">
            <a:off x="-1" y="-5"/>
            <a:ext cx="2809876" cy="1756941"/>
          </a:xfrm>
          <a:prstGeom prst="rtTriangle">
            <a:avLst/>
          </a:prstGeom>
          <a:solidFill>
            <a:srgbClr val="AB2B2B"/>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21" name="直角三角形 20"/>
          <p:cNvSpPr/>
          <p:nvPr/>
        </p:nvSpPr>
        <p:spPr>
          <a:xfrm rot="16200000" flipV="1">
            <a:off x="-559805" y="4699477"/>
            <a:ext cx="2809876" cy="1756941"/>
          </a:xfrm>
          <a:prstGeom prst="rtTriangle">
            <a:avLst/>
          </a:prstGeom>
          <a:solidFill>
            <a:srgbClr val="AB2B2B"/>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2" name="直角三角形 21"/>
          <p:cNvSpPr/>
          <p:nvPr/>
        </p:nvSpPr>
        <p:spPr>
          <a:xfrm rot="16200000" flipH="1">
            <a:off x="9801294" y="562042"/>
            <a:ext cx="2952749" cy="1828666"/>
          </a:xfrm>
          <a:prstGeom prst="rtTriangle">
            <a:avLst/>
          </a:prstGeom>
          <a:solidFill>
            <a:srgbClr val="AB2B2B"/>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3" name="直角三角形 22"/>
          <p:cNvSpPr/>
          <p:nvPr/>
        </p:nvSpPr>
        <p:spPr>
          <a:xfrm flipH="1">
            <a:off x="9783191" y="5443226"/>
            <a:ext cx="2442147" cy="1414770"/>
          </a:xfrm>
          <a:prstGeom prst="rtTriangle">
            <a:avLst/>
          </a:prstGeom>
          <a:solidFill>
            <a:srgbClr val="AB2B2B"/>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6" name="组合 5"/>
          <p:cNvGrpSpPr/>
          <p:nvPr/>
        </p:nvGrpSpPr>
        <p:grpSpPr>
          <a:xfrm>
            <a:off x="3896094" y="822386"/>
            <a:ext cx="4399811" cy="813731"/>
            <a:chOff x="4386699" y="746886"/>
            <a:chExt cx="4399811" cy="813731"/>
          </a:xfrm>
        </p:grpSpPr>
        <p:pic>
          <p:nvPicPr>
            <p:cNvPr id="24" name="图片 23"/>
            <p:cNvPicPr>
              <a:picLocks noChangeAspect="1"/>
            </p:cNvPicPr>
            <p:nvPr/>
          </p:nvPicPr>
          <p:blipFill>
            <a:blip r:embed="rId2"/>
            <a:stretch>
              <a:fillRect/>
            </a:stretch>
          </p:blipFill>
          <p:spPr>
            <a:xfrm>
              <a:off x="4386699" y="746886"/>
              <a:ext cx="813731" cy="813731"/>
            </a:xfrm>
            <a:prstGeom prst="rect">
              <a:avLst/>
            </a:prstGeom>
          </p:spPr>
        </p:pic>
        <p:grpSp>
          <p:nvGrpSpPr>
            <p:cNvPr id="25" name="组合 24"/>
            <p:cNvGrpSpPr/>
            <p:nvPr/>
          </p:nvGrpSpPr>
          <p:grpSpPr>
            <a:xfrm>
              <a:off x="5384803" y="746904"/>
              <a:ext cx="3401707" cy="813713"/>
              <a:chOff x="9205483" y="280849"/>
              <a:chExt cx="2517243" cy="548463"/>
            </a:xfrm>
          </p:grpSpPr>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5483" y="280849"/>
                <a:ext cx="618914" cy="548463"/>
              </a:xfrm>
              <a:prstGeom prst="rect">
                <a:avLst/>
              </a:prstGeom>
            </p:spPr>
          </p:pic>
          <p:pic>
            <p:nvPicPr>
              <p:cNvPr id="27" name="图片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2038" y="341346"/>
                <a:ext cx="2050688" cy="464823"/>
              </a:xfrm>
              <a:prstGeom prst="rect">
                <a:avLst/>
              </a:prstGeom>
            </p:spPr>
          </p:pic>
        </p:gr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tretch>
            <a:fillRect/>
          </a:stretch>
        </p:blipFill>
        <p:spPr>
          <a:xfrm>
            <a:off x="767080" y="3689350"/>
            <a:ext cx="9792335" cy="3128010"/>
          </a:xfrm>
          <a:prstGeom prst="rect">
            <a:avLst/>
          </a:prstGeom>
        </p:spPr>
      </p:pic>
      <p:sp>
        <p:nvSpPr>
          <p:cNvPr id="2" name="文本框 1"/>
          <p:cNvSpPr txBox="1"/>
          <p:nvPr/>
        </p:nvSpPr>
        <p:spPr>
          <a:xfrm>
            <a:off x="11433717" y="6488668"/>
            <a:ext cx="758283" cy="369332"/>
          </a:xfrm>
          <a:prstGeom prst="rect">
            <a:avLst/>
          </a:prstGeom>
          <a:noFill/>
        </p:spPr>
        <p:txBody>
          <a:bodyPr wrap="square" rtlCol="0">
            <a:spAutoFit/>
          </a:bodyPr>
          <a:lstStyle/>
          <a:p>
            <a:pPr algn="r"/>
            <a:fld id="{48247E6E-6507-4F69-8E4E-2578B16075EC}" type="slidenum">
              <a:rPr lang="zh-CN" altLang="en-US" smtClean="0">
                <a:solidFill>
                  <a:schemeClr val="bg1">
                    <a:lumMod val="65000"/>
                  </a:schemeClr>
                </a:solidFill>
                <a:latin typeface="Adobe Devanagari" panose="02040503050201020203" pitchFamily="18" charset="0"/>
                <a:cs typeface="Adobe Devanagari" panose="02040503050201020203" pitchFamily="18" charset="0"/>
              </a:rPr>
            </a:fld>
            <a:endParaRPr lang="zh-CN" altLang="en-US" dirty="0">
              <a:solidFill>
                <a:schemeClr val="bg1">
                  <a:lumMod val="65000"/>
                </a:schemeClr>
              </a:solidFill>
              <a:latin typeface="Adobe Devanagari" panose="02040503050201020203" pitchFamily="18" charset="0"/>
              <a:cs typeface="Adobe Devanagari" panose="02040503050201020203" pitchFamily="18" charset="0"/>
            </a:endParaRPr>
          </a:p>
        </p:txBody>
      </p:sp>
      <p:sp>
        <p:nvSpPr>
          <p:cNvPr id="4" name="文本框 3"/>
          <p:cNvSpPr txBox="1"/>
          <p:nvPr/>
        </p:nvSpPr>
        <p:spPr>
          <a:xfrm>
            <a:off x="448310" y="1440180"/>
            <a:ext cx="11241405" cy="2584450"/>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Pairwise Emotional Relationship Recognition in Drama Videos:Dataset and Benchmark</a:t>
            </a:r>
            <a:endParaRPr lang="en-US" altLang="zh-CN" b="1" dirty="0">
              <a:latin typeface="Times New Roman" panose="02020603050405020304" pitchFamily="18" charset="0"/>
              <a:cs typeface="Times New Roman" panose="02020603050405020304" pitchFamily="18" charset="0"/>
            </a:endParaRPr>
          </a:p>
          <a:p>
            <a:r>
              <a:rPr lang="zh-CN" altLang="en-US" b="1" dirty="0">
                <a:latin typeface="Times New Roman" panose="02020603050405020304" pitchFamily="18" charset="0"/>
                <a:cs typeface="Times New Roman" panose="02020603050405020304" pitchFamily="18" charset="0"/>
              </a:rPr>
              <a:t>影像</a:t>
            </a:r>
            <a:r>
              <a:rPr lang="en-US" altLang="zh-CN" b="1" dirty="0">
                <a:latin typeface="Times New Roman" panose="02020603050405020304" pitchFamily="18" charset="0"/>
                <a:cs typeface="Times New Roman" panose="02020603050405020304" pitchFamily="18" charset="0"/>
              </a:rPr>
              <a:t>视频中的成对情感关系识别：数据集与基准</a:t>
            </a:r>
            <a:endParaRPr lang="en-US" altLang="zh-CN" b="1"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ea typeface="宋体" panose="02010600030101010101" pitchFamily="2" charset="-122"/>
              <a:cs typeface="Times New Roman" panose="02020603050405020304" pitchFamily="18" charset="0"/>
            </a:endParaRPr>
          </a:p>
          <a:p>
            <a:r>
              <a:rPr lang="zh-CN" altLang="en-US" dirty="0">
                <a:latin typeface="Times New Roman" panose="02020603050405020304" pitchFamily="18" charset="0"/>
                <a:ea typeface="宋体" panose="02010600030101010101" pitchFamily="2" charset="-122"/>
                <a:cs typeface="Times New Roman" panose="02020603050405020304" pitchFamily="18" charset="0"/>
              </a:rPr>
              <a:t>提出一个新任务：成对情绪关系识别（</a:t>
            </a:r>
            <a:r>
              <a:rPr lang="en-US" altLang="zh-CN" dirty="0">
                <a:latin typeface="Times New Roman" panose="02020603050405020304" pitchFamily="18" charset="0"/>
                <a:ea typeface="宋体" panose="02010600030101010101" pitchFamily="2" charset="-122"/>
                <a:cs typeface="Times New Roman" panose="02020603050405020304" pitchFamily="18" charset="0"/>
              </a:rPr>
              <a:t>PERR</a:t>
            </a:r>
            <a:r>
              <a:rPr lang="zh-CN" altLang="en-US" dirty="0">
                <a:latin typeface="Times New Roman" panose="02020603050405020304" pitchFamily="18" charset="0"/>
                <a:ea typeface="宋体" panose="02010600030101010101" pitchFamily="2" charset="-122"/>
                <a:cs typeface="Times New Roman" panose="02020603050405020304" pitchFamily="18" charset="0"/>
              </a:rPr>
              <a:t>） Pairwise Emotional Relationship Recognition</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a:p>
            <a:r>
              <a:rPr lang="zh-CN" altLang="en-US" dirty="0">
                <a:latin typeface="Times New Roman" panose="02020603050405020304" pitchFamily="18" charset="0"/>
                <a:ea typeface="宋体" panose="02010600030101010101" pitchFamily="2" charset="-122"/>
                <a:cs typeface="Times New Roman" panose="02020603050405020304" pitchFamily="18" charset="0"/>
                <a:sym typeface="+mn-ea"/>
              </a:rPr>
              <a:t>与现有的区别：</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dirty="0">
                <a:latin typeface="Times New Roman" panose="02020603050405020304" pitchFamily="18" charset="0"/>
                <a:ea typeface="宋体" panose="02010600030101010101" pitchFamily="2" charset="-122"/>
                <a:cs typeface="Times New Roman" panose="02020603050405020304" pitchFamily="18" charset="0"/>
              </a:rPr>
              <a:t>	FER</a:t>
            </a:r>
            <a:r>
              <a:rPr lang="zh-CN" altLang="en-US" dirty="0">
                <a:latin typeface="Times New Roman" panose="02020603050405020304" pitchFamily="18" charset="0"/>
                <a:ea typeface="宋体" panose="02010600030101010101" pitchFamily="2" charset="-122"/>
                <a:cs typeface="Times New Roman" panose="02020603050405020304" pitchFamily="18" charset="0"/>
              </a:rPr>
              <a:t>是面部表情识别任务，将面部表情进行分类，一般针对个体；</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dirty="0">
                <a:latin typeface="Times New Roman" panose="02020603050405020304" pitchFamily="18" charset="0"/>
                <a:ea typeface="宋体" panose="02010600030101010101" pitchFamily="2" charset="-122"/>
                <a:cs typeface="Times New Roman" panose="02020603050405020304" pitchFamily="18" charset="0"/>
              </a:rPr>
              <a:t>	GER</a:t>
            </a:r>
            <a:r>
              <a:rPr lang="zh-CN" altLang="en-US" dirty="0">
                <a:latin typeface="Times New Roman" panose="02020603050405020304" pitchFamily="18" charset="0"/>
                <a:ea typeface="宋体" panose="02010600030101010101" pitchFamily="2" charset="-122"/>
                <a:cs typeface="Times New Roman" panose="02020603050405020304" pitchFamily="18" charset="0"/>
              </a:rPr>
              <a:t>是群体情绪识别，预测一组人的整体情绪状态。比如观看视频的观众；</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dirty="0">
                <a:latin typeface="Times New Roman" panose="02020603050405020304" pitchFamily="18" charset="0"/>
                <a:ea typeface="宋体" panose="02010600030101010101" pitchFamily="2" charset="-122"/>
                <a:cs typeface="Times New Roman" panose="02020603050405020304" pitchFamily="18" charset="0"/>
              </a:rPr>
              <a:t>	</a:t>
            </a:r>
            <a:r>
              <a:rPr lang="zh-CN" altLang="en-US" dirty="0">
                <a:latin typeface="Times New Roman" panose="02020603050405020304" pitchFamily="18" charset="0"/>
                <a:ea typeface="宋体" panose="02010600030101010101" pitchFamily="2" charset="-122"/>
                <a:cs typeface="Times New Roman" panose="02020603050405020304" pitchFamily="18" charset="0"/>
              </a:rPr>
              <a:t>社会关系检测</a:t>
            </a:r>
            <a:r>
              <a:rPr lang="en-US" altLang="zh-CN" dirty="0">
                <a:latin typeface="Times New Roman" panose="02020603050405020304" pitchFamily="18" charset="0"/>
                <a:ea typeface="宋体" panose="02010600030101010101" pitchFamily="2" charset="-122"/>
                <a:cs typeface="Times New Roman" panose="02020603050405020304" pitchFamily="18" charset="0"/>
              </a:rPr>
              <a:t>  Social Relation Detection</a:t>
            </a:r>
            <a:r>
              <a:rPr lang="zh-CN" altLang="en-US" dirty="0">
                <a:latin typeface="Times New Roman" panose="02020603050405020304" pitchFamily="18" charset="0"/>
                <a:ea typeface="宋体" panose="02010600030101010101" pitchFamily="2" charset="-122"/>
                <a:cs typeface="Times New Roman" panose="02020603050405020304" pitchFamily="18" charset="0"/>
              </a:rPr>
              <a:t>是指各种社会关系，如同事、夫妻等</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dirty="0">
                <a:latin typeface="Times New Roman" panose="02020603050405020304" pitchFamily="18" charset="0"/>
                <a:ea typeface="宋体" panose="02010600030101010101" pitchFamily="2" charset="-122"/>
                <a:cs typeface="Times New Roman" panose="02020603050405020304" pitchFamily="18" charset="0"/>
              </a:rPr>
              <a:t>	PERR</a:t>
            </a:r>
            <a:r>
              <a:rPr lang="zh-CN" altLang="en-US" dirty="0">
                <a:latin typeface="Times New Roman" panose="02020603050405020304" pitchFamily="18" charset="0"/>
                <a:ea typeface="宋体" panose="02010600030101010101" pitchFamily="2" charset="-122"/>
                <a:cs typeface="Times New Roman" panose="02020603050405020304" pitchFamily="18" charset="0"/>
              </a:rPr>
              <a:t>是在一个给定的视频剪辑中，识别两个互动角色之间的情绪关系的类别，如亲密、敌意等</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 name="文本框 19"/>
          <p:cNvSpPr txBox="1"/>
          <p:nvPr/>
        </p:nvSpPr>
        <p:spPr>
          <a:xfrm>
            <a:off x="1348588" y="218396"/>
            <a:ext cx="759345" cy="629920"/>
          </a:xfrm>
          <a:prstGeom prst="rect">
            <a:avLst/>
          </a:prstGeom>
          <a:noFill/>
        </p:spPr>
        <p:txBody>
          <a:bodyPr wrap="square" rtlCol="0">
            <a:spAutoFit/>
          </a:bodyPr>
          <a:lstStyle/>
          <a:p>
            <a:pPr>
              <a:lnSpc>
                <a:spcPct val="125000"/>
              </a:lnSpc>
            </a:pPr>
            <a:r>
              <a:rPr lang="en-US" altLang="zh-CN" sz="28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01</a:t>
            </a:r>
            <a:endParaRPr lang="zh-CN" altLang="en-US" sz="28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1" name="文本框 5"/>
          <p:cNvSpPr txBox="1"/>
          <p:nvPr/>
        </p:nvSpPr>
        <p:spPr>
          <a:xfrm>
            <a:off x="1868968" y="255735"/>
            <a:ext cx="5643453" cy="553085"/>
          </a:xfrm>
          <a:prstGeom prst="rect">
            <a:avLst/>
          </a:prstGeom>
          <a:noFill/>
        </p:spPr>
        <p:txBody>
          <a:bodyPr wrap="square" rtlCol="0">
            <a:spAutoFit/>
          </a:bodyPr>
          <a:lstStyle/>
          <a:p>
            <a:pPr>
              <a:lnSpc>
                <a:spcPct val="125000"/>
              </a:lnSpc>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论文汇报</a:t>
            </a: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——PERR</a:t>
            </a:r>
            <a:endPar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433717" y="6488668"/>
            <a:ext cx="758283" cy="369332"/>
          </a:xfrm>
          <a:prstGeom prst="rect">
            <a:avLst/>
          </a:prstGeom>
          <a:noFill/>
        </p:spPr>
        <p:txBody>
          <a:bodyPr wrap="square" rtlCol="0">
            <a:spAutoFit/>
          </a:bodyPr>
          <a:lstStyle/>
          <a:p>
            <a:pPr algn="r"/>
            <a:fld id="{48247E6E-6507-4F69-8E4E-2578B16075EC}" type="slidenum">
              <a:rPr lang="zh-CN" altLang="en-US" smtClean="0">
                <a:solidFill>
                  <a:schemeClr val="bg1">
                    <a:lumMod val="65000"/>
                  </a:schemeClr>
                </a:solidFill>
                <a:latin typeface="Adobe Devanagari" panose="02040503050201020203" pitchFamily="18" charset="0"/>
                <a:cs typeface="Adobe Devanagari" panose="02040503050201020203" pitchFamily="18" charset="0"/>
              </a:rPr>
            </a:fld>
            <a:endParaRPr lang="zh-CN" altLang="en-US" dirty="0">
              <a:solidFill>
                <a:schemeClr val="bg1">
                  <a:lumMod val="65000"/>
                </a:schemeClr>
              </a:solidFill>
              <a:latin typeface="Adobe Devanagari" panose="02040503050201020203" pitchFamily="18" charset="0"/>
              <a:cs typeface="Adobe Devanagari" panose="02040503050201020203" pitchFamily="18" charset="0"/>
            </a:endParaRPr>
          </a:p>
        </p:txBody>
      </p:sp>
      <p:sp>
        <p:nvSpPr>
          <p:cNvPr id="4" name="文本框 3"/>
          <p:cNvSpPr txBox="1"/>
          <p:nvPr/>
        </p:nvSpPr>
        <p:spPr>
          <a:xfrm>
            <a:off x="448310" y="1016000"/>
            <a:ext cx="11472545" cy="645160"/>
          </a:xfrm>
          <a:prstGeom prst="rect">
            <a:avLst/>
          </a:prstGeom>
          <a:noFill/>
        </p:spPr>
        <p:txBody>
          <a:bodyPr wrap="square" rtlCol="0">
            <a:spAutoFit/>
          </a:bodyPr>
          <a:lstStyle/>
          <a:p>
            <a:r>
              <a:rPr lang="en-US" altLang="zh-CN" dirty="0">
                <a:latin typeface="Times New Roman" panose="02020603050405020304" pitchFamily="18" charset="0"/>
                <a:ea typeface="宋体" panose="02010600030101010101" pitchFamily="2" charset="-122"/>
                <a:cs typeface="Times New Roman" panose="02020603050405020304" pitchFamily="18" charset="0"/>
              </a:rPr>
              <a:t>Emotional RelAtionship of inTeractiOn</a:t>
            </a:r>
            <a:r>
              <a:rPr lang="zh-CN" altLang="en-US" dirty="0">
                <a:latin typeface="Times New Roman" panose="02020603050405020304" pitchFamily="18" charset="0"/>
                <a:ea typeface="宋体" panose="02010600030101010101" pitchFamily="2" charset="-122"/>
                <a:cs typeface="Times New Roman" panose="02020603050405020304" pitchFamily="18" charset="0"/>
              </a:rPr>
              <a:t>（</a:t>
            </a:r>
            <a:r>
              <a:rPr lang="en-US" altLang="zh-CN" dirty="0">
                <a:latin typeface="Times New Roman" panose="02020603050405020304" pitchFamily="18" charset="0"/>
                <a:ea typeface="宋体" panose="02010600030101010101" pitchFamily="2" charset="-122"/>
                <a:cs typeface="Times New Roman" panose="02020603050405020304" pitchFamily="18" charset="0"/>
              </a:rPr>
              <a:t>Erato</a:t>
            </a:r>
            <a:r>
              <a:rPr lang="zh-CN" altLang="en-US" dirty="0">
                <a:latin typeface="Times New Roman" panose="02020603050405020304" pitchFamily="18" charset="0"/>
                <a:ea typeface="宋体" panose="02010600030101010101" pitchFamily="2" charset="-122"/>
                <a:cs typeface="Times New Roman" panose="02020603050405020304" pitchFamily="18" charset="0"/>
              </a:rPr>
              <a:t>）</a:t>
            </a:r>
            <a:r>
              <a:rPr lang="zh-CN" altLang="en-US"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情感互动关系数据集</a:t>
            </a:r>
            <a:r>
              <a:rPr lang="zh-CN" altLang="en-US" dirty="0">
                <a:latin typeface="Times New Roman" panose="02020603050405020304" pitchFamily="18" charset="0"/>
                <a:ea typeface="宋体" panose="02010600030101010101" pitchFamily="2" charset="-122"/>
                <a:cs typeface="Times New Roman" panose="02020603050405020304" pitchFamily="18" charset="0"/>
              </a:rPr>
              <a:t>是从电影或戏剧中提取3万多个互动片段，对两个人的互动、情感关系类别和字幕进行了注释。具有交互中心性、多镜头、多模态和高质量的数据集。</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 name="文本框 19"/>
          <p:cNvSpPr txBox="1"/>
          <p:nvPr/>
        </p:nvSpPr>
        <p:spPr>
          <a:xfrm>
            <a:off x="1348588" y="218396"/>
            <a:ext cx="759345" cy="629920"/>
          </a:xfrm>
          <a:prstGeom prst="rect">
            <a:avLst/>
          </a:prstGeom>
          <a:noFill/>
        </p:spPr>
        <p:txBody>
          <a:bodyPr wrap="square" rtlCol="0">
            <a:spAutoFit/>
          </a:bodyPr>
          <a:lstStyle/>
          <a:p>
            <a:pPr>
              <a:lnSpc>
                <a:spcPct val="125000"/>
              </a:lnSpc>
            </a:pPr>
            <a:r>
              <a:rPr lang="en-US" altLang="zh-CN" sz="28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01</a:t>
            </a:r>
            <a:endParaRPr lang="zh-CN" altLang="en-US" sz="28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1" name="文本框 5"/>
          <p:cNvSpPr txBox="1"/>
          <p:nvPr/>
        </p:nvSpPr>
        <p:spPr>
          <a:xfrm>
            <a:off x="1868968" y="255735"/>
            <a:ext cx="5643453" cy="553085"/>
          </a:xfrm>
          <a:prstGeom prst="rect">
            <a:avLst/>
          </a:prstGeom>
          <a:noFill/>
        </p:spPr>
        <p:txBody>
          <a:bodyPr wrap="square" rtlCol="0">
            <a:spAutoFit/>
          </a:bodyPr>
          <a:lstStyle/>
          <a:p>
            <a:pPr>
              <a:lnSpc>
                <a:spcPct val="125000"/>
              </a:lnSpc>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sym typeface="+mn-ea"/>
              </a:rPr>
              <a:t>论文汇报</a:t>
            </a: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sym typeface="+mn-ea"/>
              </a:rPr>
              <a:t>——PERR</a:t>
            </a:r>
            <a:endPar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文本框 4"/>
          <p:cNvSpPr txBox="1"/>
          <p:nvPr/>
        </p:nvSpPr>
        <p:spPr>
          <a:xfrm>
            <a:off x="516255" y="1868170"/>
            <a:ext cx="11336020" cy="1322070"/>
          </a:xfrm>
          <a:prstGeom prst="rect">
            <a:avLst/>
          </a:prstGeom>
          <a:noFill/>
        </p:spPr>
        <p:txBody>
          <a:bodyPr wrap="square" rtlCol="0">
            <a:spAutoFit/>
          </a:bodyPr>
          <a:p>
            <a:r>
              <a:rPr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D</a:t>
            </a:r>
            <a:r>
              <a:rPr sz="1600" dirty="0">
                <a:latin typeface="Times New Roman" panose="02020603050405020304" pitchFamily="18" charset="0"/>
                <a:cs typeface="Times New Roman" panose="02020603050405020304" pitchFamily="18" charset="0"/>
              </a:rPr>
              <a:t>efine the PERR task as follows: For a given interactioncentric video clip, we have known the main interaction characters</a:t>
            </a:r>
            <a:r>
              <a:rPr lang="en-US" sz="1600"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and</a:t>
            </a:r>
            <a:r>
              <a:rPr lang="en-US" sz="1600"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their textual dialogues. What we want to do is to classify the</a:t>
            </a:r>
            <a:r>
              <a:rPr lang="en-US" sz="1600"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emotional relationship between the specified two main characters</a:t>
            </a:r>
            <a:r>
              <a:rPr lang="en-US" sz="1600"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in this clip into the defined emotion relationship class.</a:t>
            </a:r>
            <a:endParaRPr sz="1600" dirty="0">
              <a:latin typeface="Times New Roman" panose="02020603050405020304" pitchFamily="18" charset="0"/>
              <a:cs typeface="Times New Roman" panose="02020603050405020304" pitchFamily="18" charset="0"/>
            </a:endParaRPr>
          </a:p>
          <a:p>
            <a:r>
              <a:rPr sz="1600" dirty="0">
                <a:latin typeface="Times New Roman" panose="02020603050405020304" pitchFamily="18" charset="0"/>
                <a:cs typeface="Times New Roman" panose="02020603050405020304" pitchFamily="18" charset="0"/>
              </a:rPr>
              <a:t>对于一个给定的以交互为中心的视频剪辑，我们已经知道了主要的交互字符及其文本对话。我们想做的是将这个剪辑中指定的两个主要角色之间的情感关系分类为已定义的情感关系类。</a:t>
            </a:r>
            <a:endParaRPr sz="1600" dirty="0">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1"/>
          <a:stretch>
            <a:fillRect/>
          </a:stretch>
        </p:blipFill>
        <p:spPr>
          <a:xfrm>
            <a:off x="233045" y="3397885"/>
            <a:ext cx="6680835" cy="3460115"/>
          </a:xfrm>
          <a:prstGeom prst="rect">
            <a:avLst/>
          </a:prstGeom>
        </p:spPr>
      </p:pic>
      <p:pic>
        <p:nvPicPr>
          <p:cNvPr id="7" name="图片 6"/>
          <p:cNvPicPr>
            <a:picLocks noChangeAspect="1"/>
          </p:cNvPicPr>
          <p:nvPr/>
        </p:nvPicPr>
        <p:blipFill>
          <a:blip r:embed="rId2"/>
          <a:stretch>
            <a:fillRect/>
          </a:stretch>
        </p:blipFill>
        <p:spPr>
          <a:xfrm>
            <a:off x="7240905" y="3573145"/>
            <a:ext cx="4824730" cy="299466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433717" y="6488668"/>
            <a:ext cx="758283" cy="369332"/>
          </a:xfrm>
          <a:prstGeom prst="rect">
            <a:avLst/>
          </a:prstGeom>
          <a:noFill/>
        </p:spPr>
        <p:txBody>
          <a:bodyPr wrap="square" rtlCol="0">
            <a:spAutoFit/>
          </a:bodyPr>
          <a:lstStyle/>
          <a:p>
            <a:pPr algn="r"/>
            <a:fld id="{48247E6E-6507-4F69-8E4E-2578B16075EC}" type="slidenum">
              <a:rPr lang="zh-CN" altLang="en-US" smtClean="0">
                <a:solidFill>
                  <a:schemeClr val="bg1">
                    <a:lumMod val="65000"/>
                  </a:schemeClr>
                </a:solidFill>
                <a:latin typeface="Adobe Devanagari" panose="02040503050201020203" pitchFamily="18" charset="0"/>
                <a:cs typeface="Adobe Devanagari" panose="02040503050201020203" pitchFamily="18" charset="0"/>
              </a:rPr>
            </a:fld>
            <a:endParaRPr lang="zh-CN" altLang="en-US" dirty="0">
              <a:solidFill>
                <a:schemeClr val="bg1">
                  <a:lumMod val="65000"/>
                </a:schemeClr>
              </a:solidFill>
              <a:latin typeface="Adobe Devanagari" panose="02040503050201020203" pitchFamily="18" charset="0"/>
              <a:cs typeface="Adobe Devanagari" panose="02040503050201020203" pitchFamily="18" charset="0"/>
            </a:endParaRPr>
          </a:p>
        </p:txBody>
      </p:sp>
      <p:sp>
        <p:nvSpPr>
          <p:cNvPr id="20" name="文本框 19"/>
          <p:cNvSpPr txBox="1"/>
          <p:nvPr/>
        </p:nvSpPr>
        <p:spPr>
          <a:xfrm>
            <a:off x="1348588" y="218396"/>
            <a:ext cx="759345" cy="629920"/>
          </a:xfrm>
          <a:prstGeom prst="rect">
            <a:avLst/>
          </a:prstGeom>
          <a:noFill/>
        </p:spPr>
        <p:txBody>
          <a:bodyPr wrap="square" rtlCol="0">
            <a:spAutoFit/>
          </a:bodyPr>
          <a:lstStyle/>
          <a:p>
            <a:pPr>
              <a:lnSpc>
                <a:spcPct val="125000"/>
              </a:lnSpc>
            </a:pPr>
            <a:r>
              <a:rPr lang="en-US" altLang="zh-CN" sz="28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01</a:t>
            </a:r>
            <a:endParaRPr lang="zh-CN" altLang="en-US" sz="28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1" name="文本框 5"/>
          <p:cNvSpPr txBox="1"/>
          <p:nvPr/>
        </p:nvSpPr>
        <p:spPr>
          <a:xfrm>
            <a:off x="1868968" y="255735"/>
            <a:ext cx="5643453" cy="553085"/>
          </a:xfrm>
          <a:prstGeom prst="rect">
            <a:avLst/>
          </a:prstGeom>
          <a:noFill/>
        </p:spPr>
        <p:txBody>
          <a:bodyPr wrap="square" rtlCol="0">
            <a:spAutoFit/>
          </a:bodyPr>
          <a:lstStyle/>
          <a:p>
            <a:pPr>
              <a:lnSpc>
                <a:spcPct val="125000"/>
              </a:lnSpc>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sym typeface="+mn-ea"/>
              </a:rPr>
              <a:t>论文汇报</a:t>
            </a: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sym typeface="+mn-ea"/>
              </a:rPr>
              <a:t>——PERR</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sym typeface="+mn-ea"/>
              </a:rPr>
              <a:t>的基线模型</a:t>
            </a:r>
            <a:endPar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pic>
        <p:nvPicPr>
          <p:cNvPr id="5" name="图片 4"/>
          <p:cNvPicPr>
            <a:picLocks noChangeAspect="1"/>
          </p:cNvPicPr>
          <p:nvPr/>
        </p:nvPicPr>
        <p:blipFill>
          <a:blip r:embed="rId1"/>
          <a:srcRect b="10300"/>
          <a:stretch>
            <a:fillRect/>
          </a:stretch>
        </p:blipFill>
        <p:spPr>
          <a:xfrm>
            <a:off x="0" y="848360"/>
            <a:ext cx="10314305" cy="3605530"/>
          </a:xfrm>
          <a:prstGeom prst="rect">
            <a:avLst/>
          </a:prstGeom>
        </p:spPr>
      </p:pic>
      <p:pic>
        <p:nvPicPr>
          <p:cNvPr id="6" name="图片 5"/>
          <p:cNvPicPr>
            <a:picLocks noChangeAspect="1"/>
          </p:cNvPicPr>
          <p:nvPr/>
        </p:nvPicPr>
        <p:blipFill>
          <a:blip r:embed="rId2"/>
          <a:stretch>
            <a:fillRect/>
          </a:stretch>
        </p:blipFill>
        <p:spPr>
          <a:xfrm>
            <a:off x="191135" y="4453890"/>
            <a:ext cx="5518785" cy="2118995"/>
          </a:xfrm>
          <a:prstGeom prst="rect">
            <a:avLst/>
          </a:prstGeom>
        </p:spPr>
      </p:pic>
      <p:pic>
        <p:nvPicPr>
          <p:cNvPr id="7" name="图片 6"/>
          <p:cNvPicPr>
            <a:picLocks noChangeAspect="1"/>
          </p:cNvPicPr>
          <p:nvPr/>
        </p:nvPicPr>
        <p:blipFill>
          <a:blip r:embed="rId3"/>
          <a:stretch>
            <a:fillRect/>
          </a:stretch>
        </p:blipFill>
        <p:spPr>
          <a:xfrm>
            <a:off x="5815965" y="4737735"/>
            <a:ext cx="2899410" cy="591820"/>
          </a:xfrm>
          <a:prstGeom prst="rect">
            <a:avLst/>
          </a:prstGeom>
        </p:spPr>
      </p:pic>
      <p:pic>
        <p:nvPicPr>
          <p:cNvPr id="8" name="图片 7"/>
          <p:cNvPicPr>
            <a:picLocks noChangeAspect="1"/>
          </p:cNvPicPr>
          <p:nvPr/>
        </p:nvPicPr>
        <p:blipFill>
          <a:blip r:embed="rId4"/>
          <a:stretch>
            <a:fillRect/>
          </a:stretch>
        </p:blipFill>
        <p:spPr>
          <a:xfrm>
            <a:off x="8821420" y="4780280"/>
            <a:ext cx="1858010" cy="492760"/>
          </a:xfrm>
          <a:prstGeom prst="rect">
            <a:avLst/>
          </a:prstGeom>
        </p:spPr>
      </p:pic>
      <p:pic>
        <p:nvPicPr>
          <p:cNvPr id="9" name="图片 8"/>
          <p:cNvPicPr>
            <a:picLocks noChangeAspect="1"/>
          </p:cNvPicPr>
          <p:nvPr/>
        </p:nvPicPr>
        <p:blipFill>
          <a:blip r:embed="rId5"/>
          <a:stretch>
            <a:fillRect/>
          </a:stretch>
        </p:blipFill>
        <p:spPr>
          <a:xfrm>
            <a:off x="5815965" y="5336540"/>
            <a:ext cx="4937760" cy="427355"/>
          </a:xfrm>
          <a:prstGeom prst="rect">
            <a:avLst/>
          </a:prstGeom>
        </p:spPr>
      </p:pic>
      <p:sp>
        <p:nvSpPr>
          <p:cNvPr id="10" name="文本框 9"/>
          <p:cNvSpPr txBox="1"/>
          <p:nvPr/>
        </p:nvSpPr>
        <p:spPr>
          <a:xfrm>
            <a:off x="5815965" y="5909310"/>
            <a:ext cx="6282055" cy="583565"/>
          </a:xfrm>
          <a:prstGeom prst="rect">
            <a:avLst/>
          </a:prstGeom>
          <a:noFill/>
        </p:spPr>
        <p:txBody>
          <a:bodyPr wrap="square" rtlCol="0">
            <a:spAutoFit/>
          </a:bodyPr>
          <a:p>
            <a:r>
              <a:rPr lang="en-US" altLang="zh-CN" sz="1600" dirty="0">
                <a:latin typeface="Times New Roman" panose="02020603050405020304" pitchFamily="18" charset="0"/>
                <a:cs typeface="Times New Roman" panose="02020603050405020304" pitchFamily="18" charset="0"/>
              </a:rPr>
              <a:t>A</a:t>
            </a:r>
            <a:r>
              <a:rPr lang="en-US" altLang="zh-CN" sz="1600" baseline="-25000" dirty="0">
                <a:latin typeface="Times New Roman" panose="02020603050405020304" pitchFamily="18" charset="0"/>
                <a:cs typeface="Times New Roman" panose="02020603050405020304" pitchFamily="18" charset="0"/>
              </a:rPr>
              <a:t>t</a:t>
            </a:r>
            <a:r>
              <a:rPr lang="zh-CN" altLang="en-US" sz="1600" dirty="0">
                <a:latin typeface="Times New Roman" panose="02020603050405020304" pitchFamily="18" charset="0"/>
                <a:cs typeface="Times New Roman" panose="02020603050405020304" pitchFamily="18" charset="0"/>
              </a:rPr>
              <a:t>是注意力权重，有多种实现方式，如 Dot-product</a:t>
            </a:r>
            <a:r>
              <a:rPr lang="en-US" altLang="zh-CN" sz="1600" dirty="0">
                <a:latin typeface="Times New Roman" panose="02020603050405020304" pitchFamily="18" charset="0"/>
                <a:cs typeface="Times New Roman" panose="02020603050405020304" pitchFamily="18" charset="0"/>
              </a:rPr>
              <a:t> </a:t>
            </a:r>
            <a:r>
              <a:rPr lang="zh-CN" altLang="en-US" sz="1600" dirty="0">
                <a:latin typeface="Times New Roman" panose="02020603050405020304" pitchFamily="18" charset="0"/>
                <a:cs typeface="Times New Roman" panose="02020603050405020304" pitchFamily="18" charset="0"/>
              </a:rPr>
              <a:t>attention, Multi-head attention、the Transformer encoder</a:t>
            </a:r>
            <a:endParaRPr lang="zh-CN" altLang="en-US" sz="1600" dirty="0">
              <a:latin typeface="Times New Roman" panose="02020603050405020304" pitchFamily="18" charset="0"/>
              <a:cs typeface="Times New Roman" panose="02020603050405020304" pitchFamily="18" charset="0"/>
            </a:endParaRPr>
          </a:p>
        </p:txBody>
      </p:sp>
      <p:pic>
        <p:nvPicPr>
          <p:cNvPr id="11" name="图片 10"/>
          <p:cNvPicPr>
            <a:picLocks noChangeAspect="1"/>
          </p:cNvPicPr>
          <p:nvPr/>
        </p:nvPicPr>
        <p:blipFill>
          <a:blip r:embed="rId6"/>
          <a:stretch>
            <a:fillRect/>
          </a:stretch>
        </p:blipFill>
        <p:spPr>
          <a:xfrm>
            <a:off x="7053580" y="4270375"/>
            <a:ext cx="5044440" cy="37211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433717" y="6488668"/>
            <a:ext cx="758283" cy="369332"/>
          </a:xfrm>
          <a:prstGeom prst="rect">
            <a:avLst/>
          </a:prstGeom>
          <a:noFill/>
        </p:spPr>
        <p:txBody>
          <a:bodyPr wrap="square" rtlCol="0">
            <a:spAutoFit/>
          </a:bodyPr>
          <a:lstStyle/>
          <a:p>
            <a:pPr algn="r"/>
            <a:fld id="{48247E6E-6507-4F69-8E4E-2578B16075EC}" type="slidenum">
              <a:rPr lang="zh-CN" altLang="en-US" smtClean="0">
                <a:solidFill>
                  <a:schemeClr val="bg1">
                    <a:lumMod val="65000"/>
                  </a:schemeClr>
                </a:solidFill>
                <a:latin typeface="Adobe Devanagari" panose="02040503050201020203" pitchFamily="18" charset="0"/>
                <a:cs typeface="Adobe Devanagari" panose="02040503050201020203" pitchFamily="18" charset="0"/>
              </a:rPr>
            </a:fld>
            <a:endParaRPr lang="zh-CN" altLang="en-US" dirty="0">
              <a:solidFill>
                <a:schemeClr val="bg1">
                  <a:lumMod val="65000"/>
                </a:schemeClr>
              </a:solidFill>
              <a:latin typeface="Adobe Devanagari" panose="02040503050201020203" pitchFamily="18" charset="0"/>
              <a:cs typeface="Adobe Devanagari" panose="02040503050201020203" pitchFamily="18" charset="0"/>
            </a:endParaRPr>
          </a:p>
        </p:txBody>
      </p:sp>
      <p:sp>
        <p:nvSpPr>
          <p:cNvPr id="20" name="文本框 19"/>
          <p:cNvSpPr txBox="1"/>
          <p:nvPr/>
        </p:nvSpPr>
        <p:spPr>
          <a:xfrm>
            <a:off x="1348588" y="218396"/>
            <a:ext cx="759345" cy="629920"/>
          </a:xfrm>
          <a:prstGeom prst="rect">
            <a:avLst/>
          </a:prstGeom>
          <a:noFill/>
        </p:spPr>
        <p:txBody>
          <a:bodyPr wrap="square" rtlCol="0">
            <a:spAutoFit/>
          </a:bodyPr>
          <a:lstStyle/>
          <a:p>
            <a:pPr>
              <a:lnSpc>
                <a:spcPct val="125000"/>
              </a:lnSpc>
            </a:pPr>
            <a:r>
              <a:rPr lang="en-US" altLang="zh-CN" sz="28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01</a:t>
            </a:r>
            <a:endParaRPr lang="zh-CN" altLang="en-US" sz="28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1" name="文本框 5"/>
          <p:cNvSpPr txBox="1"/>
          <p:nvPr/>
        </p:nvSpPr>
        <p:spPr>
          <a:xfrm>
            <a:off x="1868968" y="255735"/>
            <a:ext cx="5643453" cy="553085"/>
          </a:xfrm>
          <a:prstGeom prst="rect">
            <a:avLst/>
          </a:prstGeom>
          <a:noFill/>
        </p:spPr>
        <p:txBody>
          <a:bodyPr wrap="square" rtlCol="0">
            <a:spAutoFit/>
          </a:bodyPr>
          <a:lstStyle/>
          <a:p>
            <a:pPr>
              <a:lnSpc>
                <a:spcPct val="125000"/>
              </a:lnSpc>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sym typeface="+mn-ea"/>
              </a:rPr>
              <a:t>论文汇报</a:t>
            </a: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sym typeface="+mn-ea"/>
              </a:rPr>
              <a:t>——PERR</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sym typeface="+mn-ea"/>
              </a:rPr>
              <a:t>的基线模型结果</a:t>
            </a:r>
            <a:endPar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5" name="图片 4"/>
          <p:cNvPicPr>
            <a:picLocks noChangeAspect="1"/>
          </p:cNvPicPr>
          <p:nvPr/>
        </p:nvPicPr>
        <p:blipFill>
          <a:blip r:embed="rId1"/>
          <a:stretch>
            <a:fillRect/>
          </a:stretch>
        </p:blipFill>
        <p:spPr>
          <a:xfrm>
            <a:off x="381635" y="960755"/>
            <a:ext cx="5334000" cy="3724275"/>
          </a:xfrm>
          <a:prstGeom prst="rect">
            <a:avLst/>
          </a:prstGeom>
        </p:spPr>
      </p:pic>
      <p:pic>
        <p:nvPicPr>
          <p:cNvPr id="6" name="图片 5"/>
          <p:cNvPicPr>
            <a:picLocks noChangeAspect="1"/>
          </p:cNvPicPr>
          <p:nvPr/>
        </p:nvPicPr>
        <p:blipFill>
          <a:blip r:embed="rId2"/>
          <a:stretch>
            <a:fillRect/>
          </a:stretch>
        </p:blipFill>
        <p:spPr>
          <a:xfrm>
            <a:off x="5498465" y="4589145"/>
            <a:ext cx="6553200" cy="205803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433717" y="6488668"/>
            <a:ext cx="758283" cy="369332"/>
          </a:xfrm>
          <a:prstGeom prst="rect">
            <a:avLst/>
          </a:prstGeom>
          <a:noFill/>
        </p:spPr>
        <p:txBody>
          <a:bodyPr wrap="square" rtlCol="0">
            <a:spAutoFit/>
          </a:bodyPr>
          <a:lstStyle/>
          <a:p>
            <a:pPr algn="r"/>
            <a:fld id="{48247E6E-6507-4F69-8E4E-2578B16075EC}" type="slidenum">
              <a:rPr lang="zh-CN" altLang="en-US" smtClean="0">
                <a:solidFill>
                  <a:schemeClr val="bg1">
                    <a:lumMod val="65000"/>
                  </a:schemeClr>
                </a:solidFill>
                <a:latin typeface="Adobe Devanagari" panose="02040503050201020203" pitchFamily="18" charset="0"/>
                <a:cs typeface="Adobe Devanagari" panose="02040503050201020203" pitchFamily="18" charset="0"/>
              </a:rPr>
            </a:fld>
            <a:endParaRPr lang="zh-CN" altLang="en-US" dirty="0">
              <a:solidFill>
                <a:schemeClr val="bg1">
                  <a:lumMod val="65000"/>
                </a:schemeClr>
              </a:solidFill>
              <a:latin typeface="Adobe Devanagari" panose="02040503050201020203" pitchFamily="18" charset="0"/>
              <a:cs typeface="Adobe Devanagari" panose="02040503050201020203" pitchFamily="18" charset="0"/>
            </a:endParaRPr>
          </a:p>
        </p:txBody>
      </p:sp>
      <p:sp>
        <p:nvSpPr>
          <p:cNvPr id="20" name="文本框 19"/>
          <p:cNvSpPr txBox="1"/>
          <p:nvPr/>
        </p:nvSpPr>
        <p:spPr>
          <a:xfrm>
            <a:off x="1348588" y="218396"/>
            <a:ext cx="759345" cy="629920"/>
          </a:xfrm>
          <a:prstGeom prst="rect">
            <a:avLst/>
          </a:prstGeom>
          <a:noFill/>
        </p:spPr>
        <p:txBody>
          <a:bodyPr wrap="square" rtlCol="0">
            <a:spAutoFit/>
          </a:bodyPr>
          <a:lstStyle/>
          <a:p>
            <a:pPr>
              <a:lnSpc>
                <a:spcPct val="125000"/>
              </a:lnSpc>
            </a:pPr>
            <a:r>
              <a:rPr lang="en-US" altLang="zh-CN" sz="28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02</a:t>
            </a:r>
            <a:endParaRPr lang="zh-CN" altLang="en-US" sz="28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1" name="文本框 5"/>
          <p:cNvSpPr txBox="1"/>
          <p:nvPr/>
        </p:nvSpPr>
        <p:spPr>
          <a:xfrm>
            <a:off x="1868968" y="255735"/>
            <a:ext cx="5643453" cy="553085"/>
          </a:xfrm>
          <a:prstGeom prst="rect">
            <a:avLst/>
          </a:prstGeom>
          <a:noFill/>
        </p:spPr>
        <p:txBody>
          <a:bodyPr wrap="square" rtlCol="0">
            <a:spAutoFit/>
          </a:bodyPr>
          <a:lstStyle/>
          <a:p>
            <a:pPr>
              <a:lnSpc>
                <a:spcPct val="125000"/>
              </a:lnSpc>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百度</a:t>
            </a: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paddle</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系列</a:t>
            </a:r>
            <a:endPar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文本框 2"/>
          <p:cNvSpPr txBox="1"/>
          <p:nvPr/>
        </p:nvSpPr>
        <p:spPr>
          <a:xfrm>
            <a:off x="282575" y="1134110"/>
            <a:ext cx="11695430" cy="829945"/>
          </a:xfrm>
          <a:prstGeom prst="rect">
            <a:avLst/>
          </a:prstGeom>
          <a:noFill/>
        </p:spPr>
        <p:txBody>
          <a:bodyPr wrap="square" rtlCol="0">
            <a:spAutoFit/>
          </a:bodyPr>
          <a:p>
            <a:r>
              <a:rPr sz="1600" dirty="0">
                <a:latin typeface="Times New Roman" panose="02020603050405020304" pitchFamily="18" charset="0"/>
                <a:cs typeface="Times New Roman" panose="02020603050405020304" pitchFamily="18" charset="0"/>
              </a:rPr>
              <a:t>PaddleHub为开发者提供丰富的、高质量的、直接可用的预训练模型</a:t>
            </a:r>
            <a:r>
              <a:rPr lang="en-US" altLang="zh-CN" sz="1600" dirty="0">
                <a:latin typeface="Times New Roman" panose="02020603050405020304" pitchFamily="18" charset="0"/>
                <a:cs typeface="Times New Roman" panose="02020603050405020304" pitchFamily="18" charset="0"/>
              </a:rPr>
              <a:t> </a:t>
            </a:r>
            <a:r>
              <a:rPr lang="zh-CN" altLang="en-US" sz="1600" dirty="0">
                <a:latin typeface="Times New Roman" panose="02020603050405020304" pitchFamily="18" charset="0"/>
                <a:cs typeface="Times New Roman" panose="02020603050405020304" pitchFamily="18" charset="0"/>
              </a:rPr>
              <a:t>，涵盖CV、NLP、Audio、Video、工业应用主流五大品类的 360+ 预训练模型。</a:t>
            </a:r>
            <a:endParaRPr lang="zh-CN" altLang="en-US" sz="1600" dirty="0">
              <a:latin typeface="Times New Roman" panose="02020603050405020304" pitchFamily="18" charset="0"/>
              <a:cs typeface="Times New Roman" panose="02020603050405020304" pitchFamily="18" charset="0"/>
            </a:endParaRPr>
          </a:p>
          <a:p>
            <a:r>
              <a:rPr lang="zh-CN" altLang="en-US" sz="1600" dirty="0">
                <a:latin typeface="Times New Roman" panose="02020603050405020304" pitchFamily="18" charset="0"/>
                <a:cs typeface="Times New Roman" panose="02020603050405020304" pitchFamily="18" charset="0"/>
              </a:rPr>
              <a:t>PaddleVideo是飞桨官方出品的视频模型开发套件，基于模块化的设计，提供丰富的视频算法实现、产业级的视频算法优化与应用。</a:t>
            </a:r>
            <a:endParaRPr lang="zh-CN" altLang="en-US" sz="1600" dirty="0">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1"/>
          <a:stretch>
            <a:fillRect/>
          </a:stretch>
        </p:blipFill>
        <p:spPr>
          <a:xfrm>
            <a:off x="7832090" y="1955800"/>
            <a:ext cx="3601720" cy="4902200"/>
          </a:xfrm>
          <a:prstGeom prst="rect">
            <a:avLst/>
          </a:prstGeom>
        </p:spPr>
      </p:pic>
      <p:pic>
        <p:nvPicPr>
          <p:cNvPr id="7" name="图片 6"/>
          <p:cNvPicPr>
            <a:picLocks noChangeAspect="1"/>
          </p:cNvPicPr>
          <p:nvPr/>
        </p:nvPicPr>
        <p:blipFill>
          <a:blip r:embed="rId2"/>
          <a:stretch>
            <a:fillRect/>
          </a:stretch>
        </p:blipFill>
        <p:spPr>
          <a:xfrm>
            <a:off x="282575" y="1964055"/>
            <a:ext cx="5125085" cy="3164205"/>
          </a:xfrm>
          <a:prstGeom prst="rect">
            <a:avLst/>
          </a:prstGeom>
        </p:spPr>
      </p:pic>
      <p:pic>
        <p:nvPicPr>
          <p:cNvPr id="4" name="test_vedio_vis_Trim">
            <a:hlinkClick r:id="" action="ppaction://media"/>
          </p:cNvPr>
          <p:cNvPicPr/>
          <p:nvPr>
            <a:vide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2626360" y="4052570"/>
            <a:ext cx="5072380" cy="255587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433717" y="6488668"/>
            <a:ext cx="758283" cy="369332"/>
          </a:xfrm>
          <a:prstGeom prst="rect">
            <a:avLst/>
          </a:prstGeom>
          <a:noFill/>
        </p:spPr>
        <p:txBody>
          <a:bodyPr wrap="square" rtlCol="0">
            <a:spAutoFit/>
          </a:bodyPr>
          <a:lstStyle/>
          <a:p>
            <a:pPr algn="r"/>
            <a:fld id="{48247E6E-6507-4F69-8E4E-2578B16075EC}" type="slidenum">
              <a:rPr lang="zh-CN" altLang="en-US" smtClean="0">
                <a:solidFill>
                  <a:schemeClr val="bg1">
                    <a:lumMod val="65000"/>
                  </a:schemeClr>
                </a:solidFill>
                <a:latin typeface="Adobe Devanagari" panose="02040503050201020203" pitchFamily="18" charset="0"/>
                <a:cs typeface="Adobe Devanagari" panose="02040503050201020203" pitchFamily="18" charset="0"/>
              </a:rPr>
            </a:fld>
            <a:endParaRPr lang="zh-CN" altLang="en-US" dirty="0">
              <a:solidFill>
                <a:schemeClr val="bg1">
                  <a:lumMod val="65000"/>
                </a:schemeClr>
              </a:solidFill>
              <a:latin typeface="Adobe Devanagari" panose="02040503050201020203" pitchFamily="18" charset="0"/>
              <a:cs typeface="Adobe Devanagari" panose="02040503050201020203" pitchFamily="18" charset="0"/>
            </a:endParaRPr>
          </a:p>
        </p:txBody>
      </p:sp>
      <p:sp>
        <p:nvSpPr>
          <p:cNvPr id="20" name="文本框 19"/>
          <p:cNvSpPr txBox="1"/>
          <p:nvPr/>
        </p:nvSpPr>
        <p:spPr>
          <a:xfrm>
            <a:off x="1348588" y="218396"/>
            <a:ext cx="759345" cy="629920"/>
          </a:xfrm>
          <a:prstGeom prst="rect">
            <a:avLst/>
          </a:prstGeom>
          <a:noFill/>
        </p:spPr>
        <p:txBody>
          <a:bodyPr wrap="square" rtlCol="0">
            <a:spAutoFit/>
          </a:bodyPr>
          <a:lstStyle/>
          <a:p>
            <a:pPr>
              <a:lnSpc>
                <a:spcPct val="125000"/>
              </a:lnSpc>
            </a:pPr>
            <a:r>
              <a:rPr lang="en-US" altLang="zh-CN" sz="28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03</a:t>
            </a:r>
            <a:endParaRPr lang="zh-CN" altLang="en-US" sz="28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1" name="文本框 5"/>
          <p:cNvSpPr txBox="1"/>
          <p:nvPr/>
        </p:nvSpPr>
        <p:spPr>
          <a:xfrm>
            <a:off x="1868968" y="255735"/>
            <a:ext cx="5643453" cy="553085"/>
          </a:xfrm>
          <a:prstGeom prst="rect">
            <a:avLst/>
          </a:prstGeom>
          <a:noFill/>
        </p:spPr>
        <p:txBody>
          <a:bodyPr wrap="square" rtlCol="0">
            <a:spAutoFit/>
          </a:bodyPr>
          <a:lstStyle/>
          <a:p>
            <a:pPr>
              <a:lnSpc>
                <a:spcPct val="125000"/>
              </a:lnSpc>
            </a:pPr>
            <a:r>
              <a:rPr lang="zh-CN" sz="24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面部表情识别</a:t>
            </a:r>
            <a:endParaRPr lang="zh-CN" sz="24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5" name="图片 4"/>
          <p:cNvPicPr>
            <a:picLocks noChangeAspect="1"/>
          </p:cNvPicPr>
          <p:nvPr>
            <p:custDataLst>
              <p:tags r:id="rId1"/>
            </p:custDataLst>
          </p:nvPr>
        </p:nvPicPr>
        <p:blipFill>
          <a:blip r:embed="rId2"/>
          <a:srcRect t="25579" b="25579"/>
          <a:stretch>
            <a:fillRect/>
          </a:stretch>
        </p:blipFill>
        <p:spPr>
          <a:xfrm>
            <a:off x="1939132" y="973099"/>
            <a:ext cx="7727630" cy="2835350"/>
          </a:xfrm>
          <a:prstGeom prst="rect">
            <a:avLst/>
          </a:prstGeom>
        </p:spPr>
      </p:pic>
      <p:pic>
        <p:nvPicPr>
          <p:cNvPr id="7" name="图片 6"/>
          <p:cNvPicPr>
            <a:picLocks noChangeAspect="1"/>
          </p:cNvPicPr>
          <p:nvPr>
            <p:custDataLst>
              <p:tags r:id="rId3"/>
            </p:custDataLst>
          </p:nvPr>
        </p:nvPicPr>
        <p:blipFill>
          <a:blip r:embed="rId4"/>
          <a:srcRect t="281" b="281"/>
          <a:stretch>
            <a:fillRect/>
          </a:stretch>
        </p:blipFill>
        <p:spPr>
          <a:xfrm>
            <a:off x="5865459" y="3933471"/>
            <a:ext cx="3801304" cy="2835350"/>
          </a:xfrm>
          <a:prstGeom prst="rect">
            <a:avLst/>
          </a:prstGeom>
        </p:spPr>
      </p:pic>
      <p:pic>
        <p:nvPicPr>
          <p:cNvPr id="6" name="图片 5"/>
          <p:cNvPicPr>
            <a:picLocks noChangeAspect="1"/>
          </p:cNvPicPr>
          <p:nvPr>
            <p:custDataLst>
              <p:tags r:id="rId5"/>
            </p:custDataLst>
          </p:nvPr>
        </p:nvPicPr>
        <p:blipFill>
          <a:blip r:embed="rId6"/>
          <a:srcRect t="282" b="282"/>
          <a:stretch>
            <a:fillRect/>
          </a:stretch>
        </p:blipFill>
        <p:spPr>
          <a:xfrm>
            <a:off x="1939132" y="3933471"/>
            <a:ext cx="3801304" cy="28353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433717" y="6488668"/>
            <a:ext cx="758283" cy="369332"/>
          </a:xfrm>
          <a:prstGeom prst="rect">
            <a:avLst/>
          </a:prstGeom>
          <a:noFill/>
        </p:spPr>
        <p:txBody>
          <a:bodyPr wrap="square" rtlCol="0">
            <a:spAutoFit/>
          </a:bodyPr>
          <a:lstStyle/>
          <a:p>
            <a:pPr algn="r"/>
            <a:fld id="{48247E6E-6507-4F69-8E4E-2578B16075EC}" type="slidenum">
              <a:rPr lang="zh-CN" altLang="en-US" smtClean="0">
                <a:solidFill>
                  <a:schemeClr val="bg1">
                    <a:lumMod val="65000"/>
                  </a:schemeClr>
                </a:solidFill>
                <a:latin typeface="Adobe Devanagari" panose="02040503050201020203" pitchFamily="18" charset="0"/>
                <a:cs typeface="Adobe Devanagari" panose="02040503050201020203" pitchFamily="18" charset="0"/>
              </a:rPr>
            </a:fld>
            <a:endParaRPr lang="zh-CN" altLang="en-US" dirty="0">
              <a:solidFill>
                <a:schemeClr val="bg1">
                  <a:lumMod val="65000"/>
                </a:schemeClr>
              </a:solidFill>
              <a:latin typeface="Adobe Devanagari" panose="02040503050201020203" pitchFamily="18" charset="0"/>
              <a:cs typeface="Adobe Devanagari" panose="02040503050201020203" pitchFamily="18" charset="0"/>
            </a:endParaRPr>
          </a:p>
        </p:txBody>
      </p:sp>
      <p:sp>
        <p:nvSpPr>
          <p:cNvPr id="20" name="文本框 19"/>
          <p:cNvSpPr txBox="1"/>
          <p:nvPr/>
        </p:nvSpPr>
        <p:spPr>
          <a:xfrm>
            <a:off x="1348588" y="218396"/>
            <a:ext cx="759345" cy="629920"/>
          </a:xfrm>
          <a:prstGeom prst="rect">
            <a:avLst/>
          </a:prstGeom>
          <a:noFill/>
        </p:spPr>
        <p:txBody>
          <a:bodyPr wrap="square" rtlCol="0">
            <a:spAutoFit/>
          </a:bodyPr>
          <a:lstStyle/>
          <a:p>
            <a:pPr>
              <a:lnSpc>
                <a:spcPct val="125000"/>
              </a:lnSpc>
            </a:pPr>
            <a:r>
              <a:rPr lang="en-US" altLang="zh-CN" sz="28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04</a:t>
            </a:r>
            <a:endParaRPr lang="zh-CN" altLang="en-US" sz="28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1" name="文本框 5"/>
          <p:cNvSpPr txBox="1"/>
          <p:nvPr/>
        </p:nvSpPr>
        <p:spPr>
          <a:xfrm>
            <a:off x="1868968" y="255735"/>
            <a:ext cx="5643453" cy="553085"/>
          </a:xfrm>
          <a:prstGeom prst="rect">
            <a:avLst/>
          </a:prstGeom>
          <a:noFill/>
        </p:spPr>
        <p:txBody>
          <a:bodyPr wrap="square" rtlCol="0">
            <a:spAutoFit/>
          </a:bodyPr>
          <a:lstStyle/>
          <a:p>
            <a:pPr>
              <a:lnSpc>
                <a:spcPct val="125000"/>
              </a:lnSpc>
            </a:pPr>
            <a:r>
              <a:rPr lang="zh-CN" sz="24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数据集</a:t>
            </a:r>
            <a:endParaRPr lang="zh-CN" sz="2400"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5" name="图片 4"/>
          <p:cNvPicPr>
            <a:picLocks noChangeAspect="1"/>
          </p:cNvPicPr>
          <p:nvPr/>
        </p:nvPicPr>
        <p:blipFill>
          <a:blip r:embed="rId1"/>
          <a:stretch>
            <a:fillRect/>
          </a:stretch>
        </p:blipFill>
        <p:spPr>
          <a:xfrm>
            <a:off x="90805" y="2352040"/>
            <a:ext cx="12101195" cy="3096895"/>
          </a:xfrm>
          <a:prstGeom prst="rect">
            <a:avLst/>
          </a:prstGeom>
        </p:spPr>
      </p:pic>
      <p:sp>
        <p:nvSpPr>
          <p:cNvPr id="6" name="文本框 5"/>
          <p:cNvSpPr txBox="1"/>
          <p:nvPr/>
        </p:nvSpPr>
        <p:spPr>
          <a:xfrm>
            <a:off x="2232660" y="1396365"/>
            <a:ext cx="6728460" cy="368300"/>
          </a:xfrm>
          <a:prstGeom prst="rect">
            <a:avLst/>
          </a:prstGeom>
          <a:noFill/>
        </p:spPr>
        <p:txBody>
          <a:bodyPr wrap="square" rtlCol="0">
            <a:spAutoFit/>
          </a:bodyPr>
          <a:p>
            <a:pPr algn="ctr"/>
            <a:r>
              <a:rPr lang="zh-CN" altLang="en-US"/>
              <a:t>室内场景识别</a:t>
            </a:r>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433717" y="6488668"/>
            <a:ext cx="758283" cy="369332"/>
          </a:xfrm>
          <a:prstGeom prst="rect">
            <a:avLst/>
          </a:prstGeom>
          <a:noFill/>
        </p:spPr>
        <p:txBody>
          <a:bodyPr wrap="square" rtlCol="0">
            <a:spAutoFit/>
          </a:bodyPr>
          <a:lstStyle/>
          <a:p>
            <a:pPr algn="r"/>
            <a:fld id="{48247E6E-6507-4F69-8E4E-2578B16075EC}" type="slidenum">
              <a:rPr lang="zh-CN" altLang="en-US" smtClean="0">
                <a:solidFill>
                  <a:schemeClr val="bg1">
                    <a:lumMod val="65000"/>
                  </a:schemeClr>
                </a:solidFill>
                <a:latin typeface="Adobe Devanagari" panose="02040503050201020203" pitchFamily="18" charset="0"/>
                <a:cs typeface="Adobe Devanagari" panose="02040503050201020203" pitchFamily="18" charset="0"/>
              </a:rPr>
            </a:fld>
            <a:endParaRPr lang="zh-CN" altLang="en-US" dirty="0">
              <a:solidFill>
                <a:schemeClr val="bg1">
                  <a:lumMod val="65000"/>
                </a:schemeClr>
              </a:solidFill>
              <a:latin typeface="Adobe Devanagari" panose="02040503050201020203" pitchFamily="18" charset="0"/>
              <a:cs typeface="Adobe Devanagari" panose="02040503050201020203" pitchFamily="18" charset="0"/>
            </a:endParaRPr>
          </a:p>
        </p:txBody>
      </p:sp>
      <p:sp>
        <p:nvSpPr>
          <p:cNvPr id="3" name="矩形 2"/>
          <p:cNvSpPr/>
          <p:nvPr/>
        </p:nvSpPr>
        <p:spPr>
          <a:xfrm>
            <a:off x="0" y="2155054"/>
            <a:ext cx="12192000" cy="2547892"/>
          </a:xfrm>
          <a:prstGeom prst="rect">
            <a:avLst/>
          </a:prstGeom>
          <a:solidFill>
            <a:srgbClr val="A62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dirty="0">
                <a:latin typeface="微软雅黑" panose="020B0503020204020204" pitchFamily="34" charset="-122"/>
                <a:ea typeface="微软雅黑" panose="020B0503020204020204" pitchFamily="34" charset="-122"/>
              </a:rPr>
              <a:t>Thanks</a:t>
            </a:r>
            <a:endParaRPr lang="zh-CN" altLang="en-US" sz="6600" b="1" dirty="0">
              <a:latin typeface="微软雅黑" panose="020B0503020204020204" pitchFamily="34" charset="-122"/>
              <a:ea typeface="微软雅黑" panose="020B0503020204020204" pitchFamily="34" charset="-122"/>
            </a:endParaRPr>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PLACING_PICTURE_USER_VIEWPORT" val="{&quot;height&quot;:6510,&quot;width&quot;:20385}"/>
</p:tagLst>
</file>

<file path=ppt/tags/tag64.xml><?xml version="1.0" encoding="utf-8"?>
<p:tagLst xmlns:p="http://schemas.openxmlformats.org/presentationml/2006/main">
  <p:tag name="KSO_WM_MEDIACOVER_FLAG" val="1"/>
  <p:tag name="KSO_WM_UNIT_MEDIACOVER_BTN_STATE" val="1"/>
  <p:tag name="KSO_WM_UNIT_MEDIACOVER_BTNRECT" val="0*0*0*0"/>
</p:tagLst>
</file>

<file path=ppt/tags/tag65.xml><?xml version="1.0" encoding="utf-8"?>
<p:tagLst xmlns:p="http://schemas.openxmlformats.org/presentationml/2006/main">
  <p:tag name="KSO_WM_UNIT_PLACING_PICTURE_USER_VIEWPORT" val="{&quot;height&quot;:3572,&quot;width&quot;:4755}"/>
  <p:tag name="KSO_WM_UNIT_PLACING_PICTURE_USER_RELATIVERECTANGLE" val="{&quot;bottom&quot;:0,&quot;left&quot;:0,&quot;right&quot;:0,&quot;top&quot;:0}"/>
  <p:tag name="KSO_WM_UNIT_PLACING_PICTURE_COLLAGE_RELATIVERECTANGLE" val="{&quot;bottom&quot;:0.2557866270730195,&quot;left&quot;:0,&quot;right&quot;:0,&quot;top&quot;:0.2557866270730195}"/>
  <p:tag name="KSO_WM_UNIT_PLACING_PICTURE_COLLAGE_VIEWPORT" val="{&quot;height&quot;:4465.118410433155,&quot;width&quot;:12169.49660698494}"/>
  <p:tag name="KSO_WM_UNIT_PLACING_PICTURE_INFO" val="{&quot;code&quot;:&quot;Ab[2]&quot;,&quot;full_picture&quot;:false,&quot;last_crop_picture&quot;:&quot;Ab[2]&quot;,&quot;scheme&quot;:&quot;3-1&quot;,&quot;spacing&quot;:5}"/>
  <p:tag name="KSO_WM_UNIT_PLACING_PICTURE" val="180158.431"/>
  <p:tag name="KSO_WM_BEAUTIFY_FLAG" val=""/>
  <p:tag name="KSO_WM_UNIT_TYPE" val=""/>
  <p:tag name="KSO_WM_UNIT_INDEX" val=""/>
  <p:tag name="KSO_WM_UNIT_ID" val=""/>
</p:tagLst>
</file>

<file path=ppt/tags/tag66.xml><?xml version="1.0" encoding="utf-8"?>
<p:tagLst xmlns:p="http://schemas.openxmlformats.org/presentationml/2006/main">
  <p:tag name="KSO_WM_UNIT_PLACING_PICTURE_USER_VIEWPORT" val="{&quot;height&quot;:3854,&quot;width&quot;:5138}"/>
  <p:tag name="KSO_WM_UNIT_PLACING_PICTURE_USER_RELATIVERECTANGLE" val="{&quot;bottom&quot;:0,&quot;left&quot;:0,&quot;right&quot;:0,&quot;top&quot;:0}"/>
  <p:tag name="KSO_WM_UNIT_PLACING_PICTURE_COLLAGE_RELATIVERECTANGLE" val="{&quot;bottom&quot;:0.0028052903981008537,&quot;left&quot;:0,&quot;right&quot;:0,&quot;top&quot;:0.0028052903981008537}"/>
  <p:tag name="KSO_WM_UNIT_PLACING_PICTURE_COLLAGE_VIEWPORT" val="{&quot;height&quot;:4465.118410433155,&quot;width&quot;:5986.3054863062725}"/>
  <p:tag name="KSO_WM_UNIT_PLACING_PICTURE_INFO" val="{&quot;code&quot;:&quot;Ab[2]&quot;,&quot;full_picture&quot;:false,&quot;last_crop_picture&quot;:&quot;Ab[2]&quot;,&quot;scheme&quot;:&quot;3-1&quot;,&quot;spacing&quot;:5}"/>
  <p:tag name="KSO_WM_UNIT_PLACING_PICTURE" val="180158.431"/>
  <p:tag name="KSO_WM_BEAUTIFY_FLAG" val=""/>
  <p:tag name="KSO_WM_UNIT_TYPE" val=""/>
  <p:tag name="KSO_WM_UNIT_INDEX" val=""/>
  <p:tag name="KSO_WM_UNIT_ID" val=""/>
</p:tagLst>
</file>

<file path=ppt/tags/tag67.xml><?xml version="1.0" encoding="utf-8"?>
<p:tagLst xmlns:p="http://schemas.openxmlformats.org/presentationml/2006/main">
  <p:tag name="KSO_WM_UNIT_PLACING_PICTURE_USER_VIEWPORT" val="{&quot;height&quot;:4557,&quot;width&quot;:6075}"/>
  <p:tag name="KSO_WM_UNIT_PLACING_PICTURE_USER_RELATIVERECTANGLE" val="{&quot;bottom&quot;:0,&quot;left&quot;:0,&quot;right&quot;:0,&quot;top&quot;:0}"/>
  <p:tag name="KSO_WM_UNIT_PLACING_PICTURE_COLLAGE_RELATIVERECTANGLE" val="{&quot;bottom&quot;:0.0028226182021907206,&quot;left&quot;:0,&quot;right&quot;:0,&quot;top&quot;:0.0028226182021907206}"/>
  <p:tag name="KSO_WM_UNIT_PLACING_PICTURE_COLLAGE_VIEWPORT" val="{&quot;height&quot;:4465.118410433155,&quot;width&quot;:5986.3054863062725}"/>
  <p:tag name="KSO_WM_UNIT_PLACING_PICTURE_INFO" val="{&quot;code&quot;:&quot;Ab[2]&quot;,&quot;full_picture&quot;:false,&quot;last_crop_picture&quot;:&quot;Ab[2]&quot;,&quot;scheme&quot;:&quot;3-1&quot;,&quot;spacing&quot;:5}"/>
  <p:tag name="KSO_WM_UNIT_PLACING_PICTURE" val="180158.431"/>
  <p:tag name="KSO_WM_BEAUTIFY_FLAG" val=""/>
  <p:tag name="KSO_WM_UNIT_TYPE" val=""/>
  <p:tag name="KSO_WM_UNIT_INDEX" val=""/>
  <p:tag name="KSO_WM_UNIT_ID"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1205</Words>
  <Application>WPS 演示</Application>
  <PresentationFormat>宽屏</PresentationFormat>
  <Paragraphs>74</Paragraphs>
  <Slides>9</Slides>
  <Notes>4</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9</vt:i4>
      </vt:variant>
    </vt:vector>
  </HeadingPairs>
  <TitlesOfParts>
    <vt:vector size="23" baseType="lpstr">
      <vt:lpstr>Arial</vt:lpstr>
      <vt:lpstr>宋体</vt:lpstr>
      <vt:lpstr>Wingdings</vt:lpstr>
      <vt:lpstr>微软雅黑</vt:lpstr>
      <vt:lpstr>Wingdings</vt:lpstr>
      <vt:lpstr>Bahnschrift Light</vt:lpstr>
      <vt:lpstr>Times New Roman</vt:lpstr>
      <vt:lpstr>Microsoft JhengHei UI</vt:lpstr>
      <vt:lpstr>Microsoft JhengHei</vt:lpstr>
      <vt:lpstr>Adobe Devanagari</vt:lpstr>
      <vt:lpstr>Arial Unicode MS</vt:lpstr>
      <vt:lpstr>Calibri</vt:lpstr>
      <vt:lpstr>DejaVu Math TeX Gyre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幻</cp:lastModifiedBy>
  <cp:revision>154</cp:revision>
  <dcterms:created xsi:type="dcterms:W3CDTF">2019-06-19T02:08:00Z</dcterms:created>
  <dcterms:modified xsi:type="dcterms:W3CDTF">2022-03-06T10:04:55Z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2052-11.1.0.11365</vt:lpwstr>
  </property>
  <property fmtid="{D5CDD505-2E9C-101B-9397-08002B2CF9AE}" pid="3" name="ICV">
    <vt:lpwstr>79B90D0A78AE4C2082EC87E0982291FE</vt:lpwstr>
  </property>
</Properties>
</file>