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306" r:id="rId2"/>
    <p:sldId id="378" r:id="rId3"/>
    <p:sldId id="379" r:id="rId4"/>
    <p:sldId id="376" r:id="rId5"/>
    <p:sldId id="377" r:id="rId6"/>
    <p:sldId id="372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292F"/>
    <a:srgbClr val="183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500" autoAdjust="0"/>
  </p:normalViewPr>
  <p:slideViewPr>
    <p:cSldViewPr snapToGrid="0">
      <p:cViewPr varScale="1">
        <p:scale>
          <a:sx n="73" d="100"/>
          <a:sy n="73" d="100"/>
        </p:scale>
        <p:origin x="91" y="31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E50C0-F59D-4265-9884-4BB163F043B6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80A37-D431-4B76-A9CC-FA6F7E66E7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248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我们在一系列变换上进行外推，包括一阶微分、最大最小归一化和分量投影，这些变换忠实地解释和量化了</a:t>
            </a:r>
            <a:r>
              <a:rPr lang="en-US" altLang="zh-CN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WiFi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信号上的呼吸和身体运动的动力学。基于这一特性，我们提出了两种方法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:1)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呼吸跟踪技术，该技术模拟了时变信号子空间中观察到的峰值动态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;2)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身体运动跟踪技术，该技术基于一个多维聚类的进化信号子空间。最后，我们反思这些技术在实际睡眠监测应用中的表现</a:t>
            </a:r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9393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3879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上式中，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为发射信号在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Rx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端的多径反射次数，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为多径反射所经过的距离，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为与环境相关的比例常数。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Hs(f)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CFR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的静态分量，对应于所有非用户多径反射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即无环境中其他网络或运动干扰时的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CFR)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，而右边第二项对应于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CFR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的动态分量。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2297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2097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9525"/>
            <a:ext cx="61404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50000"/>
              </a:lnSpc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DBD13-4AC8-4FCD-9B2D-95A1636FBBB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5329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9214241" y="179334"/>
            <a:ext cx="2703782" cy="646764"/>
            <a:chOff x="9205483" y="280849"/>
            <a:chExt cx="2517243" cy="548463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5483" y="280849"/>
              <a:ext cx="618914" cy="54846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038" y="341346"/>
              <a:ext cx="2050688" cy="464823"/>
            </a:xfrm>
            <a:prstGeom prst="rect">
              <a:avLst/>
            </a:prstGeom>
          </p:spPr>
        </p:pic>
      </p:grpSp>
      <p:cxnSp>
        <p:nvCxnSpPr>
          <p:cNvPr id="10" name="直接连接符 9"/>
          <p:cNvCxnSpPr/>
          <p:nvPr userDrawn="1"/>
        </p:nvCxnSpPr>
        <p:spPr>
          <a:xfrm>
            <a:off x="523982" y="846166"/>
            <a:ext cx="11178283" cy="0"/>
          </a:xfrm>
          <a:prstGeom prst="line">
            <a:avLst/>
          </a:prstGeom>
          <a:ln w="19050">
            <a:solidFill>
              <a:srgbClr val="CD2626"/>
            </a:solidFill>
          </a:ln>
          <a:effectLst>
            <a:outerShdw blurRad="50800" dist="38100" dir="5400000" algn="t" rotWithShape="0">
              <a:srgbClr val="D9D7DA">
                <a:alpha val="6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3982" y="77329"/>
            <a:ext cx="813731" cy="8137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30BEA-91DE-425F-9A70-60AC6B27C6DE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776746" y="4635211"/>
            <a:ext cx="6638508" cy="2476239"/>
          </a:xfrm>
          <a:prstGeom prst="rect">
            <a:avLst/>
          </a:prstGeom>
          <a:blipFill dpi="0" rotWithShape="1">
            <a:blip r:embed="rId3">
              <a:alphaModFix amt="5000"/>
            </a:blip>
            <a:srcRect/>
            <a:stretch>
              <a:fillRect t="-50527" b="1"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5172076" y="5945840"/>
            <a:ext cx="1533524" cy="254935"/>
          </a:xfrm>
          <a:prstGeom prst="roundRect">
            <a:avLst>
              <a:gd name="adj" fmla="val 6648"/>
            </a:avLst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fld id="{176E9124-94C9-45F8-991C-9243C15143EC}" type="datetime1">
              <a:rPr lang="zh-CN" altLang="en-US" sz="1600" spc="100">
                <a:latin typeface="Bahnschrift Light" panose="020B0502040204020203" pitchFamily="34" charset="0"/>
                <a:ea typeface="微软雅黑" panose="020B0503020204020204" pitchFamily="34" charset="-122"/>
              </a:rPr>
              <a:t>2022/3/6</a:t>
            </a:fld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2486290" y="2432693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486290" y="4401169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167533" y="2837369"/>
            <a:ext cx="7713067" cy="651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3200" b="1" dirty="0">
                <a:solidFill>
                  <a:srgbClr val="AB2B2B"/>
                </a:solidFill>
                <a:latin typeface="微软雅黑" pitchFamily="34" charset="-122"/>
                <a:ea typeface="微软雅黑" pitchFamily="34" charset="-122"/>
                <a:cs typeface="Times New Roman" panose="02020603050405020304" pitchFamily="18" charset="0"/>
              </a:rPr>
              <a:t>工作汇报</a:t>
            </a:r>
            <a:endParaRPr lang="zh-CN" altLang="en-US" sz="2800" b="1" dirty="0">
              <a:solidFill>
                <a:srgbClr val="AB2B2B"/>
              </a:solidFill>
              <a:latin typeface="微软雅黑" pitchFamily="34" charset="-122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直角三角形 19"/>
          <p:cNvSpPr/>
          <p:nvPr/>
        </p:nvSpPr>
        <p:spPr>
          <a:xfrm flipV="1">
            <a:off x="0" y="0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21" name="直角三角形 20"/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直角三角形 22"/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3896094" y="822386"/>
            <a:ext cx="4399811" cy="813731"/>
            <a:chOff x="4386699" y="746886"/>
            <a:chExt cx="4399811" cy="813731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5" name="组合 24"/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7" name="图片 26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6B5FC6DD-1493-4312-AB2B-E0EAD04F26B9}"/>
              </a:ext>
            </a:extLst>
          </p:cNvPr>
          <p:cNvSpPr/>
          <p:nvPr/>
        </p:nvSpPr>
        <p:spPr>
          <a:xfrm>
            <a:off x="5154009" y="3994198"/>
            <a:ext cx="1569660" cy="4069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b="1" dirty="0">
                <a:solidFill>
                  <a:srgbClr val="AB2B2B"/>
                </a:solidFill>
                <a:latin typeface="微软雅黑" pitchFamily="34" charset="-122"/>
                <a:ea typeface="微软雅黑" pitchFamily="34" charset="-122"/>
                <a:cs typeface="Times New Roman" panose="02020603050405020304" pitchFamily="18" charset="0"/>
              </a:rPr>
              <a:t>汇报人：王碧</a:t>
            </a:r>
            <a:endParaRPr lang="zh-CN" altLang="en-US" sz="1600" b="1" dirty="0">
              <a:solidFill>
                <a:srgbClr val="AB2B2B"/>
              </a:solidFill>
              <a:latin typeface="微软雅黑" pitchFamily="34" charset="-122"/>
              <a:ea typeface="微软雅黑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2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5F1B579-B497-439B-A9D3-E7676117BFD4}"/>
              </a:ext>
            </a:extLst>
          </p:cNvPr>
          <p:cNvSpPr/>
          <p:nvPr/>
        </p:nvSpPr>
        <p:spPr>
          <a:xfrm>
            <a:off x="1137281" y="6182802"/>
            <a:ext cx="106574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04800"/>
            <a:r>
              <a:rPr lang="en-US" altLang="zh-CN" sz="1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Ali, K., </a:t>
            </a:r>
            <a:r>
              <a:rPr lang="en-US" altLang="zh-CN" sz="1200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Alloulah</a:t>
            </a:r>
            <a:r>
              <a:rPr lang="en-US" altLang="zh-CN" sz="1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M., </a:t>
            </a:r>
            <a:r>
              <a:rPr lang="en-US" altLang="zh-CN" sz="1200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Kawsar</a:t>
            </a:r>
            <a:r>
              <a:rPr lang="en-US" altLang="zh-CN" sz="1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F., &amp; Liu, A. X. (2021). On Goodness of </a:t>
            </a:r>
            <a:r>
              <a:rPr lang="en-US" altLang="zh-CN" sz="1200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WiFi</a:t>
            </a:r>
            <a:r>
              <a:rPr lang="en-US" altLang="zh-CN" sz="1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based Monitoring of Sleep Vital Signs in the Wild. IEEE Transactions on Mobile Computing, 1233(c). https://doi.org/10.1109/TMC.2021.3077533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E5663763-A17C-4C3A-8D79-6D81F7C5E8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281" y="1379981"/>
            <a:ext cx="9917437" cy="424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95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3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919DA2B-3F8F-4476-AEE5-557F89277F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9874" y="1743418"/>
            <a:ext cx="8285714" cy="28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4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407944" y="213533"/>
            <a:ext cx="4507081" cy="581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无线感知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4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F685ADA-7D8A-4DCB-9A8E-69AA8365F0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6322" y="1121802"/>
            <a:ext cx="4780952" cy="1066667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1CD0D842-DAB7-4663-9FEF-EAA63441B742}"/>
              </a:ext>
            </a:extLst>
          </p:cNvPr>
          <p:cNvSpPr txBox="1"/>
          <p:nvPr/>
        </p:nvSpPr>
        <p:spPr>
          <a:xfrm>
            <a:off x="1418454" y="1262180"/>
            <a:ext cx="1492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CFR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B4A19F8B-E639-4CF6-B3A8-68B1E4B3E5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6322" y="2094449"/>
            <a:ext cx="5123809" cy="102857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A937A60D-344D-41FC-8795-5844DFB1EA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6411" y="3298844"/>
            <a:ext cx="3809524" cy="1580952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D687D742-1839-4F2A-9AFA-D83F4236B9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3719" y="3709630"/>
            <a:ext cx="3495238" cy="800000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CDD552AA-F32E-4F36-B667-57DCCE92467F}"/>
              </a:ext>
            </a:extLst>
          </p:cNvPr>
          <p:cNvSpPr/>
          <p:nvPr/>
        </p:nvSpPr>
        <p:spPr>
          <a:xfrm>
            <a:off x="4583926" y="4983520"/>
            <a:ext cx="3613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Arial" panose="020B0604020202020204" pitchFamily="34" charset="0"/>
              </a:rPr>
              <a:t>然后通过</a:t>
            </a:r>
            <a:r>
              <a:rPr lang="en-US" altLang="zh-CN" dirty="0">
                <a:latin typeface="Arial" panose="020B0604020202020204" pitchFamily="34" charset="0"/>
              </a:rPr>
              <a:t>min-max</a:t>
            </a:r>
            <a:r>
              <a:rPr lang="zh-CN" altLang="en-US" dirty="0">
                <a:latin typeface="Arial" panose="020B0604020202020204" pitchFamily="34" charset="0"/>
              </a:rPr>
              <a:t>归一化消除</a:t>
            </a:r>
            <a:r>
              <a:rPr lang="en-US" altLang="zh-CN" dirty="0">
                <a:latin typeface="Arial" panose="020B0604020202020204" pitchFamily="34" charset="0"/>
              </a:rPr>
              <a:t>C0,i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8234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407944" y="213533"/>
            <a:ext cx="4507081" cy="581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无线感知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5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6DA926AD-CDF0-4083-816F-09D1A71327F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19503" y="1261241"/>
            <a:ext cx="10058400" cy="4529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52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3896094" y="822386"/>
            <a:ext cx="4399811" cy="813731"/>
            <a:chOff x="4386699" y="746886"/>
            <a:chExt cx="4399811" cy="813731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0" name="组合 19"/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1" name="图片 2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2" name="图片 21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  <p:sp>
        <p:nvSpPr>
          <p:cNvPr id="5" name="标题 4">
            <a:extLst>
              <a:ext uri="{FF2B5EF4-FFF2-40B4-BE49-F238E27FC236}">
                <a16:creationId xmlns:a16="http://schemas.microsoft.com/office/drawing/2014/main" id="{9886493A-DB5F-49EC-A35D-C3DE4621FC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5317"/>
            <a:ext cx="9144000" cy="1387366"/>
          </a:xfrm>
        </p:spPr>
        <p:txBody>
          <a:bodyPr/>
          <a:lstStyle/>
          <a:p>
            <a:r>
              <a:rPr lang="zh-CN" altLang="en-US" dirty="0"/>
              <a:t>谢谢</a:t>
            </a:r>
          </a:p>
        </p:txBody>
      </p:sp>
    </p:spTree>
    <p:extLst>
      <p:ext uri="{BB962C8B-B14F-4D97-AF65-F5344CB8AC3E}">
        <p14:creationId xmlns:p14="http://schemas.microsoft.com/office/powerpoint/2010/main" val="1827773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5275</TotalTime>
  <Words>271</Words>
  <Application>Microsoft Office PowerPoint</Application>
  <PresentationFormat>宽屏</PresentationFormat>
  <Paragraphs>21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Adobe Devanagari</vt:lpstr>
      <vt:lpstr>等线</vt:lpstr>
      <vt:lpstr>等线 Light</vt:lpstr>
      <vt:lpstr>宋体</vt:lpstr>
      <vt:lpstr>微软雅黑</vt:lpstr>
      <vt:lpstr>Arial</vt:lpstr>
      <vt:lpstr>Bahnschrift Light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miao tamiaode</dc:creator>
  <cp:lastModifiedBy>wang</cp:lastModifiedBy>
  <cp:revision>481</cp:revision>
  <dcterms:created xsi:type="dcterms:W3CDTF">2020-04-23T01:39:00Z</dcterms:created>
  <dcterms:modified xsi:type="dcterms:W3CDTF">2022-03-06T04:08:54Z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