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06" r:id="rId2"/>
    <p:sldId id="378" r:id="rId3"/>
    <p:sldId id="379" r:id="rId4"/>
    <p:sldId id="380" r:id="rId5"/>
    <p:sldId id="372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292F"/>
    <a:srgbClr val="183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7500" autoAdjust="0"/>
  </p:normalViewPr>
  <p:slideViewPr>
    <p:cSldViewPr snapToGrid="0">
      <p:cViewPr varScale="1">
        <p:scale>
          <a:sx n="99" d="100"/>
          <a:sy n="99" d="100"/>
        </p:scale>
        <p:origin x="1032" y="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E50C0-F59D-4265-9884-4BB163F043B6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80A37-D431-4B76-A9CC-FA6F7E66E7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2480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7985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1951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025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9525"/>
            <a:ext cx="6140450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50000"/>
              </a:lnSpc>
            </a:pP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DBD13-4AC8-4FCD-9B2D-95A1636FBBB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5329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9214241" y="179334"/>
            <a:ext cx="2703782" cy="646764"/>
            <a:chOff x="9205483" y="280849"/>
            <a:chExt cx="2517243" cy="548463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5483" y="280849"/>
              <a:ext cx="618914" cy="54846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2038" y="341346"/>
              <a:ext cx="2050688" cy="464823"/>
            </a:xfrm>
            <a:prstGeom prst="rect">
              <a:avLst/>
            </a:prstGeom>
          </p:spPr>
        </p:pic>
      </p:grpSp>
      <p:cxnSp>
        <p:nvCxnSpPr>
          <p:cNvPr id="10" name="直接连接符 9"/>
          <p:cNvCxnSpPr/>
          <p:nvPr userDrawn="1"/>
        </p:nvCxnSpPr>
        <p:spPr>
          <a:xfrm>
            <a:off x="523982" y="846166"/>
            <a:ext cx="11178283" cy="0"/>
          </a:xfrm>
          <a:prstGeom prst="line">
            <a:avLst/>
          </a:prstGeom>
          <a:ln w="19050">
            <a:solidFill>
              <a:srgbClr val="CD2626"/>
            </a:solidFill>
          </a:ln>
          <a:effectLst>
            <a:outerShdw blurRad="50800" dist="38100" dir="5400000" algn="t" rotWithShape="0">
              <a:srgbClr val="D9D7DA">
                <a:alpha val="6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3982" y="77329"/>
            <a:ext cx="813731" cy="8137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30BEA-91DE-425F-9A70-60AC6B27C6DE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2776746" y="4635211"/>
            <a:ext cx="6638508" cy="2476239"/>
          </a:xfrm>
          <a:prstGeom prst="rect">
            <a:avLst/>
          </a:prstGeom>
          <a:blipFill dpi="0" rotWithShape="1">
            <a:blip r:embed="rId3">
              <a:alphaModFix amt="5000"/>
            </a:blip>
            <a:srcRect/>
            <a:stretch>
              <a:fillRect t="-50527" b="1"/>
            </a:stretch>
          </a:blip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5172076" y="5945840"/>
            <a:ext cx="1533524" cy="254935"/>
          </a:xfrm>
          <a:prstGeom prst="roundRect">
            <a:avLst>
              <a:gd name="adj" fmla="val 6648"/>
            </a:avLst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fld id="{176E9124-94C9-45F8-991C-9243C15143EC}" type="datetime1">
              <a:rPr lang="zh-CN" altLang="en-US" sz="1600" spc="100">
                <a:latin typeface="Bahnschrift Light" panose="020B0502040204020203" pitchFamily="34" charset="0"/>
                <a:ea typeface="微软雅黑" panose="020B0503020204020204" pitchFamily="34" charset="-122"/>
              </a:rPr>
              <a:t>2022/3/13</a:t>
            </a:fld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2486290" y="2432693"/>
            <a:ext cx="7219421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486290" y="4401169"/>
            <a:ext cx="7219421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2167533" y="2837369"/>
            <a:ext cx="7713067" cy="651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sz="3200" b="1" dirty="0">
                <a:solidFill>
                  <a:srgbClr val="AB2B2B"/>
                </a:solidFill>
                <a:latin typeface="微软雅黑" pitchFamily="34" charset="-122"/>
                <a:ea typeface="微软雅黑" pitchFamily="34" charset="-122"/>
                <a:cs typeface="Times New Roman" panose="02020603050405020304" pitchFamily="18" charset="0"/>
              </a:rPr>
              <a:t>工作汇报</a:t>
            </a:r>
            <a:endParaRPr lang="zh-CN" altLang="en-US" sz="2800" b="1" dirty="0">
              <a:solidFill>
                <a:srgbClr val="AB2B2B"/>
              </a:solidFill>
              <a:latin typeface="微软雅黑" pitchFamily="34" charset="-122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 rot="19489470">
            <a:off x="2087430" y="75101"/>
            <a:ext cx="7815223" cy="7025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 rot="19677627">
            <a:off x="1696367" y="-185105"/>
            <a:ext cx="8799268" cy="7539332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 rot="19689791">
            <a:off x="1250990" y="-594491"/>
            <a:ext cx="9690020" cy="8358103"/>
          </a:xfrm>
          <a:prstGeom prst="rect">
            <a:avLst/>
          </a:prstGeom>
          <a:noFill/>
          <a:ln w="254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 rot="19677627">
            <a:off x="837848" y="-966170"/>
            <a:ext cx="10516304" cy="9101460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 rot="19677627">
            <a:off x="631957" y="-1193179"/>
            <a:ext cx="10928087" cy="9555478"/>
          </a:xfrm>
          <a:prstGeom prst="rect">
            <a:avLst/>
          </a:prstGeom>
          <a:noFill/>
          <a:ln w="1270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直角三角形 19"/>
          <p:cNvSpPr/>
          <p:nvPr/>
        </p:nvSpPr>
        <p:spPr>
          <a:xfrm flipV="1">
            <a:off x="0" y="0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21" name="直角三角形 20"/>
          <p:cNvSpPr/>
          <p:nvPr/>
        </p:nvSpPr>
        <p:spPr>
          <a:xfrm rot="16200000" flipV="1">
            <a:off x="-559805" y="4699477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2" name="直角三角形 21"/>
          <p:cNvSpPr/>
          <p:nvPr/>
        </p:nvSpPr>
        <p:spPr>
          <a:xfrm rot="16200000" flipH="1">
            <a:off x="9801294" y="562042"/>
            <a:ext cx="2952749" cy="1828666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3" name="直角三角形 22"/>
          <p:cNvSpPr/>
          <p:nvPr/>
        </p:nvSpPr>
        <p:spPr>
          <a:xfrm flipH="1">
            <a:off x="9783191" y="5443226"/>
            <a:ext cx="2442147" cy="1414770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3896094" y="822386"/>
            <a:ext cx="4399811" cy="813731"/>
            <a:chOff x="4386699" y="746886"/>
            <a:chExt cx="4399811" cy="813731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86699" y="746886"/>
              <a:ext cx="813731" cy="813731"/>
            </a:xfrm>
            <a:prstGeom prst="rect">
              <a:avLst/>
            </a:prstGeom>
          </p:spPr>
        </p:pic>
        <p:grpSp>
          <p:nvGrpSpPr>
            <p:cNvPr id="25" name="组合 24"/>
            <p:cNvGrpSpPr/>
            <p:nvPr/>
          </p:nvGrpSpPr>
          <p:grpSpPr>
            <a:xfrm>
              <a:off x="5384803" y="746904"/>
              <a:ext cx="3401707" cy="813713"/>
              <a:chOff x="9205483" y="280849"/>
              <a:chExt cx="2517243" cy="548463"/>
            </a:xfrm>
          </p:grpSpPr>
          <p:pic>
            <p:nvPicPr>
              <p:cNvPr id="26" name="图片 25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05483" y="280849"/>
                <a:ext cx="618914" cy="548463"/>
              </a:xfrm>
              <a:prstGeom prst="rect">
                <a:avLst/>
              </a:prstGeom>
            </p:spPr>
          </p:pic>
          <p:pic>
            <p:nvPicPr>
              <p:cNvPr id="27" name="图片 26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72038" y="341346"/>
                <a:ext cx="2050688" cy="464823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1234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2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8998022-5A15-4BD5-8AA1-13B9613EEBA7}"/>
              </a:ext>
            </a:extLst>
          </p:cNvPr>
          <p:cNvSpPr txBox="1"/>
          <p:nvPr/>
        </p:nvSpPr>
        <p:spPr>
          <a:xfrm>
            <a:off x="1460938" y="280398"/>
            <a:ext cx="3869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工作汇报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EDA617D-F462-48D7-B111-A184ABC6F673}"/>
              </a:ext>
            </a:extLst>
          </p:cNvPr>
          <p:cNvSpPr/>
          <p:nvPr/>
        </p:nvSpPr>
        <p:spPr>
          <a:xfrm>
            <a:off x="1231483" y="5742570"/>
            <a:ext cx="97290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/>
              <a:t>B. Shi, X. Bai and C. Yao, "An End-to-End Trainable Neural Network for Image-Based Sequence Recognition and Its Application to Scene Text Recognition," in IEEE Transactions on Pattern Analysis and Machine Intelligence, vol. 39, no. 11, pp. 2298-2304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2AE6605B-F9B7-409D-8C67-F2BAD0C1157B}"/>
              </a:ext>
            </a:extLst>
          </p:cNvPr>
          <p:cNvSpPr/>
          <p:nvPr/>
        </p:nvSpPr>
        <p:spPr>
          <a:xfrm>
            <a:off x="1023632" y="2387230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>
                <a:solidFill>
                  <a:srgbClr val="000000"/>
                </a:solidFill>
                <a:latin typeface="PingFang SC"/>
              </a:rPr>
              <a:t>1. CNN</a:t>
            </a:r>
            <a:r>
              <a:rPr lang="zh-CN" altLang="en-US" dirty="0">
                <a:solidFill>
                  <a:srgbClr val="000000"/>
                </a:solidFill>
                <a:latin typeface="PingFang SC"/>
              </a:rPr>
              <a:t>层：使用标准</a:t>
            </a:r>
            <a:r>
              <a:rPr lang="en-US" altLang="zh-CN" dirty="0">
                <a:solidFill>
                  <a:srgbClr val="000000"/>
                </a:solidFill>
                <a:latin typeface="PingFang SC"/>
              </a:rPr>
              <a:t>CNN</a:t>
            </a:r>
            <a:r>
              <a:rPr lang="zh-CN" altLang="en-US" dirty="0">
                <a:solidFill>
                  <a:srgbClr val="000000"/>
                </a:solidFill>
                <a:latin typeface="PingFang SC"/>
              </a:rPr>
              <a:t>提取图像特征，利用</a:t>
            </a:r>
            <a:r>
              <a:rPr lang="en-US" altLang="zh-CN" dirty="0">
                <a:solidFill>
                  <a:srgbClr val="000000"/>
                </a:solidFill>
                <a:latin typeface="PingFang SC"/>
              </a:rPr>
              <a:t>Map-to-Sequence</a:t>
            </a:r>
            <a:r>
              <a:rPr lang="zh-CN" altLang="en-US" dirty="0">
                <a:solidFill>
                  <a:srgbClr val="000000"/>
                </a:solidFill>
                <a:latin typeface="PingFang SC"/>
              </a:rPr>
              <a:t>表示成特征向量；</a:t>
            </a:r>
          </a:p>
          <a:p>
            <a:r>
              <a:rPr lang="en-US" altLang="zh-CN" dirty="0">
                <a:solidFill>
                  <a:srgbClr val="000000"/>
                </a:solidFill>
                <a:latin typeface="PingFang SC"/>
              </a:rPr>
              <a:t>2. RNN</a:t>
            </a:r>
            <a:r>
              <a:rPr lang="zh-CN" altLang="en-US" dirty="0">
                <a:solidFill>
                  <a:srgbClr val="000000"/>
                </a:solidFill>
                <a:latin typeface="PingFang SC"/>
              </a:rPr>
              <a:t>层：使用双向</a:t>
            </a:r>
            <a:r>
              <a:rPr lang="en-US" altLang="zh-CN" dirty="0">
                <a:solidFill>
                  <a:srgbClr val="000000"/>
                </a:solidFill>
                <a:latin typeface="PingFang SC"/>
              </a:rPr>
              <a:t>LSTM</a:t>
            </a:r>
            <a:r>
              <a:rPr lang="zh-CN" altLang="en-US" dirty="0">
                <a:solidFill>
                  <a:srgbClr val="000000"/>
                </a:solidFill>
                <a:latin typeface="PingFang SC"/>
              </a:rPr>
              <a:t>识别特征向量，得到每列特征的概率分布；</a:t>
            </a:r>
          </a:p>
          <a:p>
            <a:r>
              <a:rPr lang="en-US" altLang="zh-CN" dirty="0">
                <a:solidFill>
                  <a:srgbClr val="000000"/>
                </a:solidFill>
                <a:latin typeface="PingFang SC"/>
              </a:rPr>
              <a:t>3. Transcription</a:t>
            </a:r>
            <a:r>
              <a:rPr lang="zh-CN" altLang="en-US" dirty="0">
                <a:solidFill>
                  <a:srgbClr val="000000"/>
                </a:solidFill>
                <a:latin typeface="PingFang SC"/>
              </a:rPr>
              <a:t>层：利用</a:t>
            </a:r>
            <a:r>
              <a:rPr lang="en-US" altLang="zh-CN" dirty="0">
                <a:solidFill>
                  <a:srgbClr val="000000"/>
                </a:solidFill>
                <a:latin typeface="PingFang SC"/>
              </a:rPr>
              <a:t>CTC</a:t>
            </a:r>
            <a:r>
              <a:rPr lang="zh-CN" altLang="en-US" dirty="0">
                <a:solidFill>
                  <a:srgbClr val="000000"/>
                </a:solidFill>
                <a:latin typeface="PingFang SC"/>
              </a:rPr>
              <a:t>和前向后向算法求解最优的</a:t>
            </a:r>
            <a:r>
              <a:rPr lang="en-US" altLang="zh-CN" dirty="0">
                <a:solidFill>
                  <a:srgbClr val="000000"/>
                </a:solidFill>
                <a:latin typeface="PingFang SC"/>
              </a:rPr>
              <a:t>label</a:t>
            </a:r>
            <a:r>
              <a:rPr lang="zh-CN" altLang="en-US" dirty="0">
                <a:solidFill>
                  <a:srgbClr val="000000"/>
                </a:solidFill>
                <a:latin typeface="PingFang SC"/>
              </a:rPr>
              <a:t>序列；</a:t>
            </a:r>
            <a:endParaRPr lang="zh-CN" altLang="en-US" b="0" i="0" dirty="0">
              <a:solidFill>
                <a:srgbClr val="000000"/>
              </a:solidFill>
              <a:effectLst/>
              <a:latin typeface="PingFang SC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02843DF8-A6B3-43BC-89AA-6E0F9CC0291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992"/>
          <a:stretch/>
        </p:blipFill>
        <p:spPr>
          <a:xfrm>
            <a:off x="7667418" y="1088105"/>
            <a:ext cx="3293097" cy="435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342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1234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3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8998022-5A15-4BD5-8AA1-13B9613EEBA7}"/>
              </a:ext>
            </a:extLst>
          </p:cNvPr>
          <p:cNvSpPr txBox="1"/>
          <p:nvPr/>
        </p:nvSpPr>
        <p:spPr>
          <a:xfrm>
            <a:off x="1460938" y="280398"/>
            <a:ext cx="3869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工作汇报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13ABA891-7EAA-496D-AD78-776282AFD5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6711" y="3816057"/>
            <a:ext cx="6973702" cy="2009524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517AFB4C-3AC3-4C95-8223-C3ED9FC8C61E}"/>
              </a:ext>
            </a:extLst>
          </p:cNvPr>
          <p:cNvSpPr/>
          <p:nvPr/>
        </p:nvSpPr>
        <p:spPr>
          <a:xfrm>
            <a:off x="554609" y="1675039"/>
            <a:ext cx="47756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数据集：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Synthetic Chinese String Dataset</a:t>
            </a:r>
          </a:p>
          <a:p>
            <a:r>
              <a:rPr lang="en-US" altLang="zh-CN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Acc</a:t>
            </a:r>
            <a:r>
              <a:rPr lang="zh-CN" altLang="en-US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&gt;98%</a:t>
            </a:r>
          </a:p>
          <a:p>
            <a:r>
              <a:rPr lang="zh-CN" altLang="en-US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缺点：场景单一、模型泛化较差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6D08E40-A21E-444D-B955-808C3ED24C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6403" y="1479747"/>
            <a:ext cx="5377314" cy="1562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319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1234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4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8998022-5A15-4BD5-8AA1-13B9613EEBA7}"/>
              </a:ext>
            </a:extLst>
          </p:cNvPr>
          <p:cNvSpPr txBox="1"/>
          <p:nvPr/>
        </p:nvSpPr>
        <p:spPr>
          <a:xfrm>
            <a:off x="1460938" y="280398"/>
            <a:ext cx="3869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工作汇报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4CC2D44-5230-4EE0-9EF8-0D0EE668F86F}"/>
              </a:ext>
            </a:extLst>
          </p:cNvPr>
          <p:cNvSpPr txBox="1"/>
          <p:nvPr/>
        </p:nvSpPr>
        <p:spPr>
          <a:xfrm>
            <a:off x="3141043" y="4136875"/>
            <a:ext cx="48800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后续：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更换数据集，提高模型泛化能力，适应多种环境。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对特征提取层进行压缩（</a:t>
            </a:r>
            <a:r>
              <a:rPr lang="en-US" altLang="zh-CN" dirty="0"/>
              <a:t>DSC</a:t>
            </a:r>
            <a:r>
              <a:rPr lang="zh-CN" altLang="en-US" dirty="0"/>
              <a:t>），提高模型效率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FE6EB016-97AD-4CDE-B68C-E842A116B9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05" y="2200521"/>
            <a:ext cx="11551827" cy="1407105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FFC7F51C-C240-4286-9CA2-E330D062B5D4}"/>
              </a:ext>
            </a:extLst>
          </p:cNvPr>
          <p:cNvSpPr/>
          <p:nvPr/>
        </p:nvSpPr>
        <p:spPr>
          <a:xfrm>
            <a:off x="543028" y="3020108"/>
            <a:ext cx="5749290" cy="29718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AC348D5C-2D58-405A-8B8D-F7F725E482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0762" y="1257852"/>
            <a:ext cx="7790476" cy="8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510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 rot="19677627">
            <a:off x="1696367" y="-185105"/>
            <a:ext cx="8799268" cy="7539332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 rot="19689791">
            <a:off x="1250990" y="-594491"/>
            <a:ext cx="9690020" cy="8358103"/>
          </a:xfrm>
          <a:prstGeom prst="rect">
            <a:avLst/>
          </a:prstGeom>
          <a:noFill/>
          <a:ln w="254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 rot="19677627">
            <a:off x="837848" y="-966170"/>
            <a:ext cx="10516304" cy="9101460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 rot="19677627">
            <a:off x="631957" y="-1193179"/>
            <a:ext cx="10928087" cy="9555478"/>
          </a:xfrm>
          <a:prstGeom prst="rect">
            <a:avLst/>
          </a:prstGeom>
          <a:noFill/>
          <a:ln w="1270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16" name="组合 15"/>
          <p:cNvGrpSpPr/>
          <p:nvPr/>
        </p:nvGrpSpPr>
        <p:grpSpPr>
          <a:xfrm>
            <a:off x="3896094" y="822386"/>
            <a:ext cx="4399811" cy="813731"/>
            <a:chOff x="4386699" y="746886"/>
            <a:chExt cx="4399811" cy="813731"/>
          </a:xfrm>
        </p:grpSpPr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86699" y="746886"/>
              <a:ext cx="813731" cy="813731"/>
            </a:xfrm>
            <a:prstGeom prst="rect">
              <a:avLst/>
            </a:prstGeom>
          </p:spPr>
        </p:pic>
        <p:grpSp>
          <p:nvGrpSpPr>
            <p:cNvPr id="20" name="组合 19"/>
            <p:cNvGrpSpPr/>
            <p:nvPr/>
          </p:nvGrpSpPr>
          <p:grpSpPr>
            <a:xfrm>
              <a:off x="5384803" y="746904"/>
              <a:ext cx="3401707" cy="813713"/>
              <a:chOff x="9205483" y="280849"/>
              <a:chExt cx="2517243" cy="548463"/>
            </a:xfrm>
          </p:grpSpPr>
          <p:pic>
            <p:nvPicPr>
              <p:cNvPr id="21" name="图片 2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05483" y="280849"/>
                <a:ext cx="618914" cy="548463"/>
              </a:xfrm>
              <a:prstGeom prst="rect">
                <a:avLst/>
              </a:prstGeom>
            </p:spPr>
          </p:pic>
          <p:pic>
            <p:nvPicPr>
              <p:cNvPr id="22" name="图片 21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72038" y="341346"/>
                <a:ext cx="2050688" cy="464823"/>
              </a:xfrm>
              <a:prstGeom prst="rect">
                <a:avLst/>
              </a:prstGeom>
            </p:spPr>
          </p:pic>
        </p:grpSp>
      </p:grpSp>
      <p:sp>
        <p:nvSpPr>
          <p:cNvPr id="5" name="标题 4">
            <a:extLst>
              <a:ext uri="{FF2B5EF4-FFF2-40B4-BE49-F238E27FC236}">
                <a16:creationId xmlns:a16="http://schemas.microsoft.com/office/drawing/2014/main" id="{9886493A-DB5F-49EC-A35D-C3DE4621FC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35317"/>
            <a:ext cx="9144000" cy="1387366"/>
          </a:xfrm>
        </p:spPr>
        <p:txBody>
          <a:bodyPr/>
          <a:lstStyle/>
          <a:p>
            <a:r>
              <a:rPr lang="zh-CN" altLang="en-US" dirty="0"/>
              <a:t>谢谢</a:t>
            </a:r>
          </a:p>
        </p:txBody>
      </p:sp>
    </p:spTree>
    <p:extLst>
      <p:ext uri="{BB962C8B-B14F-4D97-AF65-F5344CB8AC3E}">
        <p14:creationId xmlns:p14="http://schemas.microsoft.com/office/powerpoint/2010/main" val="1827773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5534</TotalTime>
  <Words>178</Words>
  <Application>Microsoft Office PowerPoint</Application>
  <PresentationFormat>宽屏</PresentationFormat>
  <Paragraphs>24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Adobe Devanagari</vt:lpstr>
      <vt:lpstr>PingFang SC</vt:lpstr>
      <vt:lpstr>等线</vt:lpstr>
      <vt:lpstr>等线 Light</vt:lpstr>
      <vt:lpstr>微软雅黑</vt:lpstr>
      <vt:lpstr>Arial</vt:lpstr>
      <vt:lpstr>Bahnschrift Light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谢谢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miao tamiaode</dc:creator>
  <cp:lastModifiedBy>wang</cp:lastModifiedBy>
  <cp:revision>496</cp:revision>
  <dcterms:created xsi:type="dcterms:W3CDTF">2020-04-23T01:39:00Z</dcterms:created>
  <dcterms:modified xsi:type="dcterms:W3CDTF">2022-03-13T07:48:46Z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