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06" r:id="rId2"/>
    <p:sldId id="376" r:id="rId3"/>
    <p:sldId id="380" r:id="rId4"/>
    <p:sldId id="382" r:id="rId5"/>
    <p:sldId id="381" r:id="rId6"/>
    <p:sldId id="383" r:id="rId7"/>
    <p:sldId id="385" r:id="rId8"/>
    <p:sldId id="378" r:id="rId9"/>
    <p:sldId id="379" r:id="rId10"/>
    <p:sldId id="384" r:id="rId11"/>
    <p:sldId id="342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92F"/>
    <a:srgbClr val="18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433" autoAdjust="0"/>
  </p:normalViewPr>
  <p:slideViewPr>
    <p:cSldViewPr snapToGrid="0">
      <p:cViewPr varScale="1">
        <p:scale>
          <a:sx n="75" d="100"/>
          <a:sy n="75" d="100"/>
        </p:scale>
        <p:origin x="77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50C0-F59D-4265-9884-4BB163F043B6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80A37-D431-4B76-A9CC-FA6F7E66E7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614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763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879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098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418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808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392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53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9214241" y="179334"/>
            <a:ext cx="2703782" cy="646764"/>
            <a:chOff x="9205483" y="280849"/>
            <a:chExt cx="2517243" cy="54846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483" y="280849"/>
              <a:ext cx="618914" cy="54846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038" y="341346"/>
              <a:ext cx="2050688" cy="464823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 userDrawn="1"/>
        </p:nvCxnSpPr>
        <p:spPr>
          <a:xfrm>
            <a:off x="523982" y="846166"/>
            <a:ext cx="11178283" cy="0"/>
          </a:xfrm>
          <a:prstGeom prst="line">
            <a:avLst/>
          </a:prstGeom>
          <a:ln w="19050">
            <a:solidFill>
              <a:srgbClr val="CD2626"/>
            </a:solidFill>
          </a:ln>
          <a:effectLst>
            <a:outerShdw blurRad="50800" dist="38100" dir="5400000" algn="t" rotWithShape="0">
              <a:srgbClr val="D9D7DA">
                <a:alpha val="6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982" y="77329"/>
            <a:ext cx="813731" cy="813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0BEA-91DE-425F-9A70-60AC6B27C6D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776746" y="4635211"/>
            <a:ext cx="6638508" cy="2476239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5437696" y="5184754"/>
            <a:ext cx="1316607" cy="274901"/>
          </a:xfrm>
          <a:prstGeom prst="roundRect">
            <a:avLst>
              <a:gd name="adj" fmla="val 6648"/>
            </a:avLst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6E9124-94C9-45F8-991C-9243C15143EC}" type="datetime1">
              <a:rPr lang="zh-CN" altLang="en-US" sz="1600" spc="100">
                <a:latin typeface="Bahnschrift Light" panose="020B0502040204020203" pitchFamily="34" charset="0"/>
                <a:ea typeface="微软雅黑" panose="020B0503020204020204" pitchFamily="34" charset="-122"/>
              </a:rPr>
              <a:t>2022/3/13</a:t>
            </a:fld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2486290" y="2432693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486290" y="4401169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300688" y="3083015"/>
            <a:ext cx="9388704" cy="58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800" b="1" dirty="0" smtClean="0">
                <a:solidFill>
                  <a:srgbClr val="AB2B2B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UWB</a:t>
            </a:r>
            <a:r>
              <a:rPr lang="zh-CN" altLang="en-US" sz="2800" b="1" dirty="0" smtClean="0">
                <a:solidFill>
                  <a:srgbClr val="AB2B2B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初步调研</a:t>
            </a:r>
            <a:endParaRPr lang="zh-CN" altLang="en-US" sz="2800" b="1" dirty="0">
              <a:solidFill>
                <a:srgbClr val="AB2B2B"/>
              </a:solidFill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 rot="19489470">
            <a:off x="2087430" y="75101"/>
            <a:ext cx="7815223" cy="702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flipV="1">
            <a:off x="-1" y="-5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直角三角形 20"/>
          <p:cNvSpPr/>
          <p:nvPr/>
        </p:nvSpPr>
        <p:spPr>
          <a:xfrm rot="16200000" flipV="1">
            <a:off x="-559805" y="4699477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6200000" flipH="1">
            <a:off x="9801294" y="562042"/>
            <a:ext cx="2952749" cy="1828666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flipH="1">
            <a:off x="9783191" y="5443226"/>
            <a:ext cx="2442147" cy="1414770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896094" y="822386"/>
            <a:ext cx="4399811" cy="813731"/>
            <a:chOff x="4386699" y="746886"/>
            <a:chExt cx="4399811" cy="81373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  <p:sp>
        <p:nvSpPr>
          <p:cNvPr id="2" name="文本框 1"/>
          <p:cNvSpPr txBox="1"/>
          <p:nvPr/>
        </p:nvSpPr>
        <p:spPr>
          <a:xfrm>
            <a:off x="4509472" y="4589853"/>
            <a:ext cx="2971135" cy="407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b="1" dirty="0" smtClean="0">
                <a:solidFill>
                  <a:srgbClr val="AB2B2B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汇报人：赵</a:t>
            </a:r>
            <a:r>
              <a:rPr lang="zh-CN" altLang="en-US" b="1" dirty="0">
                <a:solidFill>
                  <a:srgbClr val="AB2B2B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3717" y="6488668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Devanagari" panose="02040503050201020203" pitchFamily="18" charset="0"/>
              </a:rPr>
              <a:t>10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Devanagari" panose="020405030502010202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1889290" y="253373"/>
            <a:ext cx="5643453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Other Application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50118" y="1034490"/>
            <a:ext cx="8483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</a:rPr>
              <a:t>It </a:t>
            </a:r>
            <a:r>
              <a:rPr lang="en-US" altLang="zh-CN" sz="1600" dirty="0">
                <a:latin typeface="Times New Roman" panose="02020603050405020304" pitchFamily="18" charset="0"/>
              </a:rPr>
              <a:t>analyzes the reflected signals to synthesize an </a:t>
            </a:r>
            <a:r>
              <a:rPr lang="en-US" altLang="zh-CN" sz="1600" dirty="0" smtClean="0">
                <a:latin typeface="Times New Roman" panose="02020603050405020304" pitchFamily="18" charset="0"/>
              </a:rPr>
              <a:t>image and </a:t>
            </a:r>
            <a:r>
              <a:rPr lang="en-US" altLang="zh-CN" sz="1600" dirty="0">
                <a:latin typeface="Times New Roman" panose="02020603050405020304" pitchFamily="18" charset="0"/>
              </a:rPr>
              <a:t>also to identify the material status.</a:t>
            </a:r>
            <a:endParaRPr lang="zh-CN" altLang="en-US" sz="1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118" y="1479694"/>
            <a:ext cx="6126479" cy="47756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588" y="3871070"/>
            <a:ext cx="2650440" cy="20938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73" y="1479694"/>
            <a:ext cx="4386735" cy="16657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2998" y="3145640"/>
            <a:ext cx="4714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mbing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rebar into a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concrete wall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depth of 5cm and swipe these devices over the wall surface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51076" y="1003712"/>
            <a:ext cx="132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SIWA</a:t>
            </a:r>
            <a:endParaRPr lang="zh-CN" altLang="en-US" sz="20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2307380" y="5964918"/>
            <a:ext cx="1512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0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3717" y="6488668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11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155054"/>
            <a:ext cx="12192000" cy="2547892"/>
          </a:xfrm>
          <a:prstGeom prst="rect">
            <a:avLst/>
          </a:prstGeom>
          <a:solidFill>
            <a:srgbClr val="A62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3717" y="6488668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Devanagari" panose="02040503050201020203" pitchFamily="18" charset="0"/>
              </a:rPr>
              <a:t>2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Devanagari" panose="020405030502010202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48588" y="218396"/>
            <a:ext cx="759345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1889290" y="253373"/>
            <a:ext cx="5643453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evice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-78" t="15791"/>
          <a:stretch/>
        </p:blipFill>
        <p:spPr>
          <a:xfrm>
            <a:off x="951176" y="1513840"/>
            <a:ext cx="4704180" cy="45415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728" y="2066141"/>
            <a:ext cx="2118544" cy="3436918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6290591" y="3200400"/>
            <a:ext cx="2255520" cy="955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3717" y="6488668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Devanagari" panose="02040503050201020203" pitchFamily="18" charset="0"/>
              </a:rPr>
              <a:t>3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Devanagari" panose="020405030502010202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1889290" y="253373"/>
            <a:ext cx="5643453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Brief Introduction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62689" y="2957012"/>
            <a:ext cx="3525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抗多</a:t>
            </a:r>
            <a:r>
              <a:rPr lang="zh-CN" altLang="en-US" sz="1600" dirty="0" smtClean="0"/>
              <a:t>径能力</a:t>
            </a:r>
            <a:r>
              <a:rPr lang="zh-CN" altLang="en-US" sz="1600" dirty="0" smtClean="0"/>
              <a:t>强</a:t>
            </a: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穿透能力较强（宽频谱</a:t>
            </a:r>
            <a:r>
              <a:rPr lang="zh-CN" altLang="en-US" sz="1600" dirty="0" smtClean="0"/>
              <a:t>）</a:t>
            </a: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定位精度高（厘米级）</a:t>
            </a: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能效</a:t>
            </a:r>
            <a:r>
              <a:rPr lang="zh-CN" altLang="en-US" sz="1600" dirty="0" smtClean="0"/>
              <a:t>高</a:t>
            </a: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抗干扰（占空比极小</a:t>
            </a:r>
            <a:r>
              <a:rPr lang="en-US" altLang="zh-CN" sz="1600" dirty="0" smtClean="0"/>
              <a:t>0</a:t>
            </a:r>
            <a:r>
              <a:rPr lang="en-US" altLang="zh-CN" sz="1600" dirty="0" smtClean="0"/>
              <a:t>.01~0.001</a:t>
            </a:r>
            <a:r>
              <a:rPr lang="zh-CN" altLang="en-US" sz="1600" dirty="0" smtClean="0"/>
              <a:t>）</a:t>
            </a:r>
            <a:endParaRPr lang="en-US" altLang="zh-CN" sz="1600" dirty="0" smtClean="0"/>
          </a:p>
        </p:txBody>
      </p:sp>
      <p:pic>
        <p:nvPicPr>
          <p:cNvPr id="3074" name="Picture 2" descr="https://pica.zhimg.com/80/v2-645fb6eb86cdeadf630e99c37ceae1dd_720w.jpg?source=1940ef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1" y="2754667"/>
            <a:ext cx="4240415" cy="29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567574" y="1514444"/>
            <a:ext cx="8885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Ultra-Wideband</a:t>
            </a:r>
            <a:r>
              <a:rPr lang="zh-CN" altLang="en-US" sz="1600" dirty="0" smtClean="0"/>
              <a:t>，</a:t>
            </a:r>
            <a:r>
              <a:rPr lang="zh-CN" altLang="en-US" sz="1600" dirty="0"/>
              <a:t>利用</a:t>
            </a:r>
            <a:r>
              <a:rPr lang="zh-CN" altLang="en-US" sz="1600" dirty="0" smtClean="0"/>
              <a:t>纳秒</a:t>
            </a:r>
            <a:r>
              <a:rPr lang="en-US" altLang="zh-CN" sz="1600" dirty="0" smtClean="0"/>
              <a:t>(ns</a:t>
            </a:r>
            <a:r>
              <a:rPr lang="en-US" altLang="zh-CN" sz="1600" dirty="0"/>
              <a:t>)</a:t>
            </a:r>
            <a:r>
              <a:rPr lang="zh-CN" altLang="en-US" sz="1600" dirty="0" smtClean="0"/>
              <a:t>至皮秒</a:t>
            </a:r>
            <a:r>
              <a:rPr lang="en-US" altLang="zh-CN" sz="1600" dirty="0" smtClean="0"/>
              <a:t>(</a:t>
            </a:r>
            <a:r>
              <a:rPr lang="en-US" altLang="zh-CN" sz="1600" dirty="0" err="1" smtClean="0"/>
              <a:t>ps</a:t>
            </a:r>
            <a:r>
              <a:rPr lang="en-US" altLang="zh-CN" sz="1600" dirty="0"/>
              <a:t>)</a:t>
            </a:r>
            <a:r>
              <a:rPr lang="zh-CN" altLang="en-US" sz="1600" dirty="0" smtClean="0"/>
              <a:t>级</a:t>
            </a:r>
            <a:r>
              <a:rPr lang="zh-CN" altLang="en-US" sz="1600" dirty="0"/>
              <a:t>的非正弦波窄脉冲传输数据进行通信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3" y="2754667"/>
            <a:ext cx="3320099" cy="271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8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3717" y="6488668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Devanagari" panose="02040503050201020203" pitchFamily="18" charset="0"/>
              </a:rPr>
              <a:t>4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Devanagari" panose="020405030502010202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1889290" y="253373"/>
            <a:ext cx="5643453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Brief Introduction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1547" y="1321192"/>
            <a:ext cx="530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iphone</a:t>
            </a:r>
            <a:r>
              <a:rPr lang="en-US" altLang="zh-CN" sz="1600" dirty="0" smtClean="0"/>
              <a:t>11</a:t>
            </a:r>
            <a:r>
              <a:rPr lang="zh-CN" altLang="en-US" sz="1600" dirty="0" smtClean="0"/>
              <a:t>就</a:t>
            </a:r>
            <a:r>
              <a:rPr lang="zh-CN" altLang="en-US" sz="1600" dirty="0" smtClean="0"/>
              <a:t>开始引入</a:t>
            </a:r>
            <a:r>
              <a:rPr lang="en-US" altLang="zh-CN" sz="1600" dirty="0" err="1" smtClean="0"/>
              <a:t>uwb</a:t>
            </a:r>
            <a:r>
              <a:rPr lang="zh-CN" altLang="en-US" sz="1600" dirty="0" smtClean="0"/>
              <a:t>，三星</a:t>
            </a:r>
            <a:r>
              <a:rPr lang="en-US" altLang="zh-CN" sz="1600" dirty="0" smtClean="0"/>
              <a:t>galaxy note 20 ultra</a:t>
            </a:r>
            <a:r>
              <a:rPr lang="zh-CN" altLang="en-US" sz="1600" dirty="0" smtClean="0"/>
              <a:t>，</a:t>
            </a:r>
            <a:r>
              <a:rPr lang="zh-CN" altLang="en-US" sz="1600" dirty="0" smtClean="0"/>
              <a:t>小米</a:t>
            </a:r>
            <a:r>
              <a:rPr lang="en-US" altLang="zh-CN" sz="1600" dirty="0" smtClean="0"/>
              <a:t>mix4</a:t>
            </a:r>
            <a:r>
              <a:rPr lang="zh-CN" altLang="en-US" sz="1600" dirty="0" smtClean="0"/>
              <a:t>等陆续引入</a:t>
            </a:r>
            <a:endParaRPr lang="en-US" altLang="zh-CN" sz="1600" dirty="0" smtClean="0"/>
          </a:p>
        </p:txBody>
      </p:sp>
      <p:pic>
        <p:nvPicPr>
          <p:cNvPr id="2050" name="Picture 2" descr="http://p5.itc.cn/q_70/images03/20201013/0e485f001d984f70b23db5d96869e46f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55" y="2427001"/>
            <a:ext cx="3399161" cy="254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098869" y="5271489"/>
            <a:ext cx="4143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小米</a:t>
            </a:r>
            <a:r>
              <a:rPr lang="en-US" altLang="zh-CN" sz="1600" dirty="0" err="1"/>
              <a:t>uwb</a:t>
            </a:r>
            <a:r>
              <a:rPr lang="zh-CN" altLang="en-US" sz="1600" dirty="0"/>
              <a:t>一指</a:t>
            </a:r>
            <a:r>
              <a:rPr lang="zh-CN" altLang="en-US" sz="1600" dirty="0" smtClean="0"/>
              <a:t>连（</a:t>
            </a:r>
            <a:r>
              <a:rPr lang="zh-CN" altLang="en-US" sz="1600" dirty="0"/>
              <a:t>指向任意智能设备都可直接控制，角度测量精度可达</a:t>
            </a:r>
            <a:r>
              <a:rPr lang="en-US" altLang="zh-CN" sz="1600" dirty="0"/>
              <a:t>±3</a:t>
            </a:r>
            <a:r>
              <a:rPr lang="en-US" altLang="zh-CN" sz="1600" dirty="0" smtClean="0"/>
              <a:t>°</a:t>
            </a:r>
            <a:r>
              <a:rPr lang="zh-CN" altLang="en-US" sz="1600" dirty="0" smtClean="0"/>
              <a:t>）</a:t>
            </a:r>
            <a:endParaRPr lang="en-US" altLang="zh-CN" sz="1600" dirty="0"/>
          </a:p>
        </p:txBody>
      </p:sp>
      <p:pic>
        <p:nvPicPr>
          <p:cNvPr id="2052" name="Picture 4" descr="https://nimg.ws.126.net/?url=http%3A%2F%2Fdingyue.ws.126.net%2F2021%2F0423%2F51c65635p00qs0jzv002td200si00n1g00it00f7.png&amp;thumbnail=660x2147483647&amp;quality=80&amp;type=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743" y="1238810"/>
            <a:ext cx="2722546" cy="220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6882037" y="3880935"/>
            <a:ext cx="4389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在手机查找</a:t>
            </a:r>
            <a:r>
              <a:rPr lang="en-US" altLang="zh-CN" sz="1600" dirty="0"/>
              <a:t>app</a:t>
            </a:r>
            <a:r>
              <a:rPr lang="zh-CN" altLang="en-US" sz="1600" dirty="0"/>
              <a:t>中显示大概位置，走到近场后，利用</a:t>
            </a:r>
            <a:r>
              <a:rPr lang="en-US" altLang="zh-CN" sz="1600" dirty="0"/>
              <a:t>UWB</a:t>
            </a:r>
            <a:r>
              <a:rPr lang="zh-CN" altLang="en-US" sz="1600" dirty="0"/>
              <a:t>进行精准查找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通过</a:t>
            </a:r>
            <a:r>
              <a:rPr lang="en-US" altLang="zh-CN" sz="1600" dirty="0"/>
              <a:t>Siri</a:t>
            </a:r>
            <a:r>
              <a:rPr lang="zh-CN" altLang="en-US" sz="1600" dirty="0"/>
              <a:t>或者手机界面中的按钮操作，让</a:t>
            </a:r>
            <a:r>
              <a:rPr lang="en-US" altLang="zh-CN" sz="1600" dirty="0" err="1"/>
              <a:t>AirTag</a:t>
            </a:r>
            <a:r>
              <a:rPr lang="zh-CN" altLang="en-US" sz="1600" dirty="0"/>
              <a:t>发声，从而快速发现设备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/>
              <a:t>通过</a:t>
            </a:r>
            <a:r>
              <a:rPr lang="en-US" altLang="zh-CN" sz="1600" dirty="0"/>
              <a:t>NFC</a:t>
            </a:r>
            <a:r>
              <a:rPr lang="zh-CN" altLang="en-US" sz="1600" dirty="0"/>
              <a:t>贴近</a:t>
            </a:r>
            <a:r>
              <a:rPr lang="en-US" altLang="zh-CN" sz="1600" dirty="0" err="1"/>
              <a:t>AirTag</a:t>
            </a:r>
            <a:r>
              <a:rPr lang="zh-CN" altLang="en-US" sz="1600" dirty="0"/>
              <a:t>，可以看到联系人信息，相当于电子工牌。</a:t>
            </a:r>
          </a:p>
          <a:p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1015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3717" y="6488668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Devanagari" panose="02040503050201020203" pitchFamily="18" charset="0"/>
              </a:rPr>
              <a:t>5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Devanagari" panose="020405030502010202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1889290" y="253373"/>
            <a:ext cx="5643453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vital signals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792457" y="5500493"/>
                <a:ext cx="2590312" cy="795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S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57" y="5500493"/>
                <a:ext cx="2590312" cy="7957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254" y="5759657"/>
            <a:ext cx="2522439" cy="35055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812777" y="979572"/>
            <a:ext cx="10620939" cy="2195317"/>
            <a:chOff x="950428" y="3589770"/>
            <a:chExt cx="10620939" cy="219531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0428" y="3589770"/>
              <a:ext cx="5958716" cy="219531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426087" y="4498485"/>
              <a:ext cx="41452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IQ </a:t>
              </a:r>
              <a:r>
                <a:rPr lang="en-US" altLang="zh-CN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upconversion</a:t>
              </a:r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en-US" altLang="zh-CN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downconversion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2023" y="3103769"/>
            <a:ext cx="3413998" cy="227239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795110" y="5525432"/>
            <a:ext cx="2902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arrier frequency is 7.3GHz,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bandwidth is 1.4GHz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665" y="3225894"/>
            <a:ext cx="3582216" cy="23050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6080" y="3218432"/>
            <a:ext cx="3824458" cy="228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3717" y="6488668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Devanagari" panose="02040503050201020203" pitchFamily="18" charset="0"/>
              </a:rPr>
              <a:t>6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Devanagari" panose="020405030502010202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1889290" y="253373"/>
            <a:ext cx="5643453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vital signals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47" y="3996657"/>
            <a:ext cx="4996010" cy="73711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620" y="1003533"/>
            <a:ext cx="5727373" cy="311488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423929" y="5304545"/>
            <a:ext cx="5347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 smtClean="0">
                <a:latin typeface="Times New Roman" panose="02020603050405020304" pitchFamily="18" charset="0"/>
              </a:rPr>
              <a:t>Fast time: </a:t>
            </a:r>
            <a:r>
              <a:rPr lang="en-US" altLang="zh-CN" sz="1600" dirty="0" smtClean="0">
                <a:latin typeface="Times New Roman" panose="02020603050405020304" pitchFamily="18" charset="0"/>
              </a:rPr>
              <a:t>time delay of range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 smtClean="0">
                <a:latin typeface="Times New Roman" panose="02020603050405020304" pitchFamily="18" charset="0"/>
              </a:rPr>
              <a:t>Slow time: </a:t>
            </a:r>
            <a:r>
              <a:rPr lang="en-US" altLang="zh-CN" sz="1600" dirty="0" smtClean="0">
                <a:latin typeface="Times New Roman" panose="02020603050405020304" pitchFamily="18" charset="0"/>
              </a:rPr>
              <a:t>estimate Doppler effect by observing over a long time span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76" y="1277145"/>
            <a:ext cx="4479397" cy="7396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6530583" y="4120422"/>
                <a:ext cx="483903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Basic measurement setup example</a:t>
                </a:r>
                <a:r>
                  <a:rPr lang="zh-CN" altLang="en-US" sz="1600" dirty="0" smtClean="0"/>
                  <a:t>：</a:t>
                </a:r>
                <a:endParaRPr lang="en-US" altLang="zh-CN" sz="1600" dirty="0" smtClean="0"/>
              </a:p>
              <a:p>
                <a:r>
                  <a:rPr lang="en-US" altLang="zh-CN" sz="1600" dirty="0" smtClean="0"/>
                  <a:t>frame length: 50ns   (</a:t>
                </a:r>
                <a:r>
                  <a:rPr lang="zh-CN" altLang="en-US" sz="1600" dirty="0" smtClean="0"/>
                  <a:t>最远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150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600" dirty="0" smtClean="0"/>
              </a:p>
              <a:p>
                <a:r>
                  <a:rPr lang="en-US" altLang="zh-CN" sz="1600" dirty="0" smtClean="0"/>
                  <a:t>Duration of frame: 0.1s  (</a:t>
                </a:r>
                <a:r>
                  <a:rPr lang="zh-CN" altLang="en-US" sz="1600" dirty="0" smtClean="0"/>
                  <a:t>数量级相差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zh-CN" altLang="en-US" sz="1600" i="1" smtClean="0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583" y="4120422"/>
                <a:ext cx="4839030" cy="861774"/>
              </a:xfrm>
              <a:prstGeom prst="rect">
                <a:avLst/>
              </a:prstGeom>
              <a:blipFill>
                <a:blip r:embed="rId6"/>
                <a:stretch>
                  <a:fillRect l="-630" t="-2128" b="-4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995680" y="2206388"/>
                <a:ext cx="33303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i="1" smtClean="0">
                        <a:latin typeface="Cambria Math" panose="02040503050406030204" pitchFamily="18" charset="0"/>
                      </a:rPr>
                      <m:t>Ts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Pulse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Repetition Interval (PRI)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680" y="2206388"/>
                <a:ext cx="3330321" cy="338554"/>
              </a:xfrm>
              <a:prstGeom prst="rect">
                <a:avLst/>
              </a:prstGeom>
              <a:blipFill>
                <a:blip r:embed="rId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539776" y="3457994"/>
                <a:ext cx="31859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Impulse response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 smtClean="0"/>
                  <a:t> </a:t>
                </a:r>
                <a:endParaRPr lang="zh-CN" altLang="en-US" b="1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76" y="3457994"/>
                <a:ext cx="3185957" cy="369332"/>
              </a:xfrm>
              <a:prstGeom prst="rect">
                <a:avLst/>
              </a:prstGeom>
              <a:blipFill>
                <a:blip r:embed="rId8"/>
                <a:stretch>
                  <a:fillRect l="-1724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135228" y="4903105"/>
                <a:ext cx="2861774" cy="1134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𝑑𝑒𝑙𝑎𝑦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𝑝𝑎𝑡h</m:t>
                      </m:r>
                    </m:oMath>
                  </m:oMathPara>
                </a14:m>
                <a:endParaRPr lang="en-US" altLang="zh-CN" sz="1600" b="0" dirty="0" smtClean="0"/>
              </a:p>
              <a:p>
                <a:endParaRPr lang="en-US" altLang="zh-CN" sz="16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60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𝑑𝑒𝑙𝑎𝑦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𝑐𝑎𝑢𝑠𝑒𝑑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𝐷𝑜𝑝𝑝𝑙𝑒𝑟</m:t>
                      </m:r>
                    </m:oMath>
                  </m:oMathPara>
                </a14:m>
                <a:endParaRPr lang="en-US" altLang="zh-CN" sz="16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𝑓𝑟𝑒𝑞𝑢𝑒𝑛𝑐𝑦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𝑠h𝑖𝑓𝑡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𝑡h𝑒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𝑝𝑎𝑡h</m:t>
                    </m:r>
                  </m:oMath>
                </a14:m>
                <a:r>
                  <a:rPr lang="zh-CN" altLang="en-US" sz="1600" dirty="0" smtClean="0"/>
                  <a:t> </a:t>
                </a:r>
                <a:endParaRPr lang="zh-CN" altLang="en-US" sz="1600" dirty="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228" y="4903105"/>
                <a:ext cx="2861774" cy="1134734"/>
              </a:xfrm>
              <a:prstGeom prst="rect">
                <a:avLst/>
              </a:prstGeom>
              <a:blipFill>
                <a:blip r:embed="rId9"/>
                <a:stretch>
                  <a:fillRect r="-12128" b="-2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54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3717" y="6488668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Devanagari" panose="02040503050201020203" pitchFamily="18" charset="0"/>
              </a:rPr>
              <a:t>7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Devanagari" panose="020405030502010202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1889290" y="253373"/>
            <a:ext cx="5643453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vital signals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6" y="1165882"/>
            <a:ext cx="2293819" cy="8839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157" y="1840051"/>
            <a:ext cx="4412362" cy="92972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862" y="2834206"/>
            <a:ext cx="3345470" cy="6553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4001" y="1396900"/>
            <a:ext cx="5469797" cy="34886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594598" y="5178676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real received signals from UWB radio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5583" y="3860821"/>
            <a:ext cx="283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baseband signals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583" y="4300000"/>
            <a:ext cx="3109229" cy="90685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7542" y="5300525"/>
            <a:ext cx="3254022" cy="4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2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3717" y="6488668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Devanagari" panose="02040503050201020203" pitchFamily="18" charset="0"/>
              </a:rPr>
              <a:t>8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Devanagari" panose="020405030502010202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1889290" y="253373"/>
            <a:ext cx="5643453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vital signals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92" y="953786"/>
            <a:ext cx="6553507" cy="341613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347" y="1270030"/>
            <a:ext cx="2259545" cy="557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2503" y="2220248"/>
            <a:ext cx="1112616" cy="3048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9291709" y="2154122"/>
                <a:ext cx="1509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=1.2)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709" y="2154122"/>
                <a:ext cx="1509027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7532743" y="3185731"/>
                <a:ext cx="41859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Window size is set  to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×0.16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𝐻𝑧</m:t>
                    </m:r>
                  </m:oMath>
                </a14:m>
                <a:endPara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743" y="3185731"/>
                <a:ext cx="4185920" cy="338554"/>
              </a:xfrm>
              <a:prstGeom prst="rect">
                <a:avLst/>
              </a:prstGeom>
              <a:blipFill>
                <a:blip r:embed="rId7"/>
                <a:stretch>
                  <a:fillRect l="-875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1408" y="4526737"/>
            <a:ext cx="6111450" cy="18703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792480" y="4877119"/>
                <a:ext cx="459232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𝑚𝑜𝑡𝑖𝑜𝑛</m:t>
                        </m:r>
                      </m:sub>
                    </m:sSub>
                  </m:oMath>
                </a14:m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: </a:t>
                </a:r>
                <a:r>
                  <a:rPr lang="en-US" altLang="zh-C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estimated by averaging the values around the fast-time index under test</a:t>
                </a:r>
              </a:p>
              <a:p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ompare value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𝑣𝑎𝑙</m:t>
                    </m:r>
                  </m:oMath>
                </a14:m>
                <a:r>
                  <a:rPr lang="en-US" altLang="zh-C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fast-time bin under test with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𝑐𝑜𝑒𝑓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𝑡h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𝑚𝑜𝑡𝑖𝑜𝑛</m:t>
                        </m:r>
                      </m:sub>
                    </m:sSub>
                  </m:oMath>
                </a14:m>
                <a:r>
                  <a:rPr lang="zh-CN" alt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𝑐𝑜𝑒𝑓</m:t>
                    </m:r>
                  </m:oMath>
                </a14:m>
                <a:r>
                  <a:rPr lang="zh-CN" alt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empirically set to 1.5)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" y="4877119"/>
                <a:ext cx="4592320" cy="1323439"/>
              </a:xfrm>
              <a:prstGeom prst="rect">
                <a:avLst/>
              </a:prstGeom>
              <a:blipFill>
                <a:blip r:embed="rId9"/>
                <a:stretch>
                  <a:fillRect l="-664" t="-1843" b="-50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617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3717" y="6488668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Devanagari" panose="02040503050201020203" pitchFamily="18" charset="0"/>
              </a:rPr>
              <a:t>9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Devanagari" panose="020405030502010202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1889290" y="253373"/>
            <a:ext cx="5643453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Other Application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0303" y="1215024"/>
            <a:ext cx="50190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核心定位原理：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of Arrival)</a:t>
            </a:r>
          </a:p>
          <a:p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(from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Decawave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6" name="Picture 2" descr="https://www.decawave.com/wp-content/uploads/2019/02/TWRImage-279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56" y="2242577"/>
            <a:ext cx="2657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decawave.com/wp-content/uploads/2019/02/TDoAImage-300x2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03" y="2266726"/>
            <a:ext cx="28575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decawave.com/wp-content/uploads/2019/02/PDoAImage-253x3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880" y="2081683"/>
            <a:ext cx="24098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679183" y="5378325"/>
            <a:ext cx="292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TDoA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of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Arrival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48456" y="5378324"/>
            <a:ext cx="2655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TWR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Two-Way Ranging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66490" y="5378323"/>
            <a:ext cx="3167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PDoA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Difference of Arrival 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935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366</Words>
  <Application>Microsoft Office PowerPoint</Application>
  <PresentationFormat>宽屏</PresentationFormat>
  <Paragraphs>95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Microsoft JhengHei UI</vt:lpstr>
      <vt:lpstr>等线</vt:lpstr>
      <vt:lpstr>等线 Light</vt:lpstr>
      <vt:lpstr>微软雅黑</vt:lpstr>
      <vt:lpstr>Adobe Devanagari</vt:lpstr>
      <vt:lpstr>Arial</vt:lpstr>
      <vt:lpstr>Bahnschrift Light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miao tamiaode</dc:creator>
  <cp:lastModifiedBy>ding_ding xiao_lu</cp:lastModifiedBy>
  <cp:revision>608</cp:revision>
  <dcterms:created xsi:type="dcterms:W3CDTF">2020-04-23T01:39:00Z</dcterms:created>
  <dcterms:modified xsi:type="dcterms:W3CDTF">2022-03-13T10:51:13Z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71816CB8F5FC4D2DB6C6B44C3702D062</vt:lpwstr>
  </property>
</Properties>
</file>