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6" r:id="rId2"/>
    <p:sldId id="310" r:id="rId3"/>
    <p:sldId id="314" r:id="rId4"/>
    <p:sldId id="315" r:id="rId5"/>
    <p:sldId id="316" r:id="rId6"/>
    <p:sldId id="317" r:id="rId7"/>
    <p:sldId id="318" r:id="rId8"/>
    <p:sldId id="319" r:id="rId9"/>
    <p:sldId id="293" r:id="rId10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32">
          <p15:clr>
            <a:srgbClr val="A4A3A4"/>
          </p15:clr>
        </p15:guide>
        <p15:guide id="4" orient="horz" pos="4112">
          <p15:clr>
            <a:srgbClr val="A4A3A4"/>
          </p15:clr>
        </p15:guide>
        <p15:guide id="5" pos="5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626"/>
    <a:srgbClr val="00C1FF"/>
    <a:srgbClr val="00C8FF"/>
    <a:srgbClr val="A7E9FF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1" autoAdjust="0"/>
    <p:restoredTop sz="82690" autoAdjust="0"/>
  </p:normalViewPr>
  <p:slideViewPr>
    <p:cSldViewPr snapToGrid="0" snapToObjects="1">
      <p:cViewPr varScale="1">
        <p:scale>
          <a:sx n="107" d="100"/>
          <a:sy n="107" d="100"/>
        </p:scale>
        <p:origin x="896" y="168"/>
      </p:cViewPr>
      <p:guideLst>
        <p:guide pos="3840"/>
        <p:guide orient="horz" pos="2160"/>
        <p:guide orient="horz" pos="232"/>
        <p:guide orient="horz" pos="4112"/>
        <p:guide pos="57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8F0BD3D-B87B-4E42-848E-0E20E9A8E5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22AB0-F7A1-475A-811D-98F074B1F9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483A-6341-40C6-B01D-F3499375AF58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4A96F9-675C-42AC-9B76-B9854C1596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13A5A-2FEC-4454-8BA7-87A66FBB2E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B799-8DF5-4F83-AB9A-E80C90C6D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04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E8A47-3D46-4DC9-AB0D-52AB6CF44A06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9571-4ED6-4C81-B95F-91FC05788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836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55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511C-2FA8-434F-8DC6-6A9F9ECDD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70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511C-2FA8-434F-8DC6-6A9F9ECDD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35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511C-2FA8-434F-8DC6-6A9F9ECDD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3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511C-2FA8-434F-8DC6-6A9F9ECDD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0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511C-2FA8-434F-8DC6-6A9F9ECDD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710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511C-2FA8-434F-8DC6-6A9F9ECDD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98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511C-2FA8-434F-8DC6-6A9F9ECDD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6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72F2B82-AF15-406B-B7BC-0F273F5555F0}"/>
              </a:ext>
            </a:extLst>
          </p:cNvPr>
          <p:cNvGrpSpPr/>
          <p:nvPr userDrawn="1"/>
        </p:nvGrpSpPr>
        <p:grpSpPr>
          <a:xfrm>
            <a:off x="9173144" y="127964"/>
            <a:ext cx="2790751" cy="667568"/>
            <a:chOff x="9205483" y="280849"/>
            <a:chExt cx="2517243" cy="54846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DDC8C1E-0ED6-43CA-9DC0-A1272898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9079D8F-09AD-4249-BD13-55D7B030B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584C7EC-D0AA-43A4-A2A7-738E78828C4C}"/>
              </a:ext>
            </a:extLst>
          </p:cNvPr>
          <p:cNvCxnSpPr>
            <a:cxnSpLocks/>
          </p:cNvCxnSpPr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9CCE0A51-056F-45E7-B7B9-4FF32D1E60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5E0EE39-BAB6-4CFA-8C14-E0F3511C633F}"/>
              </a:ext>
            </a:extLst>
          </p:cNvPr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6411103-8ECD-40E7-841A-69DCC279D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E099E65-FA6E-4789-BE1F-AFCF21EF5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92F7E56-0F40-4E61-8821-AC336CB8148C}"/>
              </a:ext>
            </a:extLst>
          </p:cNvPr>
          <p:cNvCxnSpPr>
            <a:cxnSpLocks/>
          </p:cNvCxnSpPr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37C39C79-6EB1-4FD2-AB17-878C656269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CEAFA6-8441-4AE1-939C-BDC16CC7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86E7EA-3FF3-4C7A-A117-2497F403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53841E-5065-4E4D-B08C-9F492123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65D6-8441-4E78-B5FF-2897A40763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08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A4CA319C-B180-49E3-9C2E-DBB7DD325E90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376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7F4EE-4992-4633-BB99-CBC9A9B3329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0735750A-49A6-4422-B8CA-001419CF1958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376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BB432-1E1B-4A1E-9938-87A476DADBC4}" type="datetimeFigureOut">
              <a:rPr lang="zh-CN" altLang="en-US" smtClean="0"/>
              <a:pPr/>
              <a:t>2022/3/13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17166F1A-617E-4750-BE8E-F0266392469F}"/>
              </a:ext>
            </a:extLst>
          </p:cNvPr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5231231-6275-407C-A9B8-BD99DA1CB5A1}"/>
              </a:ext>
            </a:extLst>
          </p:cNvPr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2C127F0-0A88-4255-B555-05934C4BA238}"/>
              </a:ext>
            </a:extLst>
          </p:cNvPr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D4EFCDF-2CBB-4BA7-BBFF-0CA1448B0ADB}"/>
              </a:ext>
            </a:extLst>
          </p:cNvPr>
          <p:cNvSpPr txBox="1"/>
          <p:nvPr/>
        </p:nvSpPr>
        <p:spPr>
          <a:xfrm>
            <a:off x="1401648" y="2597470"/>
            <a:ext cx="9388704" cy="591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800" b="1" spc="200" dirty="0">
                <a:solidFill>
                  <a:srgbClr val="AB2B2B"/>
                </a:solidFill>
                <a:latin typeface="Corbel" panose="020B0503020204020204" pitchFamily="34" charset="0"/>
                <a:ea typeface="微软雅黑" panose="020B0503020204020204" pitchFamily="34" charset="-122"/>
              </a:rPr>
              <a:t>工作汇报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FCE0E7-FE6F-4A27-8DEE-C870219A82CB}"/>
              </a:ext>
            </a:extLst>
          </p:cNvPr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333CDC5-EBD6-4911-91C1-A1154407030E}"/>
              </a:ext>
            </a:extLst>
          </p:cNvPr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B55137C-BED8-48D1-AE17-D1D762197166}"/>
              </a:ext>
            </a:extLst>
          </p:cNvPr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01394C-0A70-495C-BFCA-146912A9CCF8}"/>
              </a:ext>
            </a:extLst>
          </p:cNvPr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F6693C7-CF28-49A3-8E8B-240A872E9268}"/>
              </a:ext>
            </a:extLst>
          </p:cNvPr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B7305426-7FCA-4A41-8503-E09FCD5BA2A9}"/>
              </a:ext>
            </a:extLst>
          </p:cNvPr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41345189-D739-40DB-9835-E1B5570E7446}"/>
              </a:ext>
            </a:extLst>
          </p:cNvPr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FCD58176-D67D-4C4F-BB58-0EF508B501C5}"/>
              </a:ext>
            </a:extLst>
          </p:cNvPr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3779CBC7-EED8-4E8F-954B-C191961E181E}"/>
              </a:ext>
            </a:extLst>
          </p:cNvPr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C8115F7-2AEE-4069-AD4C-516277A3FEE6}"/>
              </a:ext>
            </a:extLst>
          </p:cNvPr>
          <p:cNvGrpSpPr/>
          <p:nvPr/>
        </p:nvGrpSpPr>
        <p:grpSpPr>
          <a:xfrm>
            <a:off x="3896094" y="800253"/>
            <a:ext cx="4399811" cy="813731"/>
            <a:chOff x="4386699" y="746886"/>
            <a:chExt cx="4399811" cy="813731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EFE692B-0EE8-41A1-8E6E-394FC37A6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DE24F71B-13CB-464A-BE5A-BE65FAD2EB35}"/>
                </a:ext>
              </a:extLst>
            </p:cNvPr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18B8B017-CCD9-4C8E-90CE-E39ACF5AE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47F1C582-F749-43F9-9931-8096EDA22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16D1BC8-A050-48CB-8D93-D2A3672D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835E7F-EB70-43F5-9A99-9DBBB00175A7}"/>
              </a:ext>
            </a:extLst>
          </p:cNvPr>
          <p:cNvSpPr/>
          <p:nvPr/>
        </p:nvSpPr>
        <p:spPr>
          <a:xfrm>
            <a:off x="5438636" y="6200093"/>
            <a:ext cx="1112805" cy="399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fld id="{5351D10A-2D26-4EE6-8B83-5769B956A62A}" type="datetime1">
              <a:rPr lang="en-US" altLang="zh-CN" smtClean="0">
                <a:solidFill>
                  <a:srgbClr val="A6292F"/>
                </a:solidFill>
                <a:latin typeface="Bahnschrift" panose="020B0502040204020203" pitchFamily="34" charset="0"/>
                <a:ea typeface="微软雅黑" panose="020B0503020204020204" pitchFamily="34" charset="-122"/>
              </a:rPr>
              <a:t>3/13/22</a:t>
            </a:fld>
            <a:endParaRPr lang="en-US" altLang="zh-CN" dirty="0">
              <a:solidFill>
                <a:srgbClr val="A6292F"/>
              </a:solidFill>
              <a:latin typeface="Bahnschrif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966F01D2-F9D0-4450-8229-3435B206122B}"/>
              </a:ext>
            </a:extLst>
          </p:cNvPr>
          <p:cNvSpPr/>
          <p:nvPr/>
        </p:nvSpPr>
        <p:spPr>
          <a:xfrm>
            <a:off x="3671636" y="4481252"/>
            <a:ext cx="4920895" cy="593943"/>
          </a:xfrm>
          <a:prstGeom prst="roundRect">
            <a:avLst>
              <a:gd name="adj" fmla="val 0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spc="100" dirty="0">
                <a:latin typeface="Bahnschrift Light" panose="020B0502040204020203" pitchFamily="34" charset="0"/>
                <a:ea typeface="微软雅黑" panose="020B0503020204020204" pitchFamily="34" charset="-122"/>
              </a:rPr>
              <a:t> Hefei University of Technology, China</a:t>
            </a:r>
          </a:p>
        </p:txBody>
      </p:sp>
    </p:spTree>
    <p:extLst>
      <p:ext uri="{BB962C8B-B14F-4D97-AF65-F5344CB8AC3E}">
        <p14:creationId xmlns:p14="http://schemas.microsoft.com/office/powerpoint/2010/main" val="375735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AB546A-277F-47D7-A2EB-308DEAF28688}"/>
              </a:ext>
            </a:extLst>
          </p:cNvPr>
          <p:cNvSpPr/>
          <p:nvPr/>
        </p:nvSpPr>
        <p:spPr>
          <a:xfrm>
            <a:off x="1406082" y="184761"/>
            <a:ext cx="730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D262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01</a:t>
            </a:r>
            <a:r>
              <a:rPr lang="en-US" altLang="zh-CN" sz="4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68767E-C291-4E0E-B090-C6975C768F18}"/>
              </a:ext>
            </a:extLst>
          </p:cNvPr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pPr algn="r"/>
              <a:t>2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E07C3CC-C777-40B6-AABF-88663E00C76C}"/>
              </a:ext>
            </a:extLst>
          </p:cNvPr>
          <p:cNvSpPr txBox="1"/>
          <p:nvPr/>
        </p:nvSpPr>
        <p:spPr>
          <a:xfrm>
            <a:off x="287112" y="1181236"/>
            <a:ext cx="11257558" cy="121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论文修改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论文调研与未来研究方向调研</a:t>
            </a:r>
          </a:p>
        </p:txBody>
      </p:sp>
    </p:spTree>
    <p:extLst>
      <p:ext uri="{BB962C8B-B14F-4D97-AF65-F5344CB8AC3E}">
        <p14:creationId xmlns:p14="http://schemas.microsoft.com/office/powerpoint/2010/main" val="258297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AB546A-277F-47D7-A2EB-308DEAF28688}"/>
              </a:ext>
            </a:extLst>
          </p:cNvPr>
          <p:cNvSpPr/>
          <p:nvPr/>
        </p:nvSpPr>
        <p:spPr>
          <a:xfrm>
            <a:off x="1406082" y="184761"/>
            <a:ext cx="730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D262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01</a:t>
            </a:r>
            <a:r>
              <a:rPr lang="en-US" altLang="zh-CN" sz="4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68767E-C291-4E0E-B090-C6975C768F18}"/>
              </a:ext>
            </a:extLst>
          </p:cNvPr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pPr algn="r"/>
              <a:t>3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C1F0F2-1417-4509-B3B7-7C8879D9ECBC}"/>
              </a:ext>
            </a:extLst>
          </p:cNvPr>
          <p:cNvSpPr txBox="1"/>
          <p:nvPr/>
        </p:nvSpPr>
        <p:spPr>
          <a:xfrm>
            <a:off x="555300" y="979217"/>
            <a:ext cx="11257558" cy="313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应用：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贴合实际，朝着实用性方向发展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先研究问题再考虑论文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确实会遇到的问题，确实有意义的应用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方向：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多模态情感识别与人机交互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表示学习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域泛化与小样本，自监督等</a:t>
            </a:r>
          </a:p>
        </p:txBody>
      </p:sp>
    </p:spTree>
    <p:extLst>
      <p:ext uri="{BB962C8B-B14F-4D97-AF65-F5344CB8AC3E}">
        <p14:creationId xmlns:p14="http://schemas.microsoft.com/office/powerpoint/2010/main" val="49257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AB546A-277F-47D7-A2EB-308DEAF28688}"/>
              </a:ext>
            </a:extLst>
          </p:cNvPr>
          <p:cNvSpPr/>
          <p:nvPr/>
        </p:nvSpPr>
        <p:spPr>
          <a:xfrm>
            <a:off x="1406082" y="184761"/>
            <a:ext cx="730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D262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01</a:t>
            </a:r>
            <a:r>
              <a:rPr lang="en-US" altLang="zh-CN" sz="4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68767E-C291-4E0E-B090-C6975C768F18}"/>
              </a:ext>
            </a:extLst>
          </p:cNvPr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pPr algn="r"/>
              <a:t>4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C1F0F2-1417-4509-B3B7-7C8879D9ECBC}"/>
              </a:ext>
            </a:extLst>
          </p:cNvPr>
          <p:cNvSpPr txBox="1"/>
          <p:nvPr/>
        </p:nvSpPr>
        <p:spPr>
          <a:xfrm>
            <a:off x="555300" y="979217"/>
            <a:ext cx="11257558" cy="236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SCAN: Learning to Classify Images Without Labels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ECCV2020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监督的进行图像的语义分类是重要且有挑战性的工作，当前的方案大多基于端到端的方式进行。本文提出一种两阶段方法处理这个问题，首先利用一个自监督表示学习方案来获取有语义意义的特征；之后利用这种特征作为先验学习一个可学习的聚类方法，取得了</a:t>
            </a:r>
            <a:r>
              <a:rPr lang="en" altLang="zh-CN" sz="2000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sota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的性能。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B3676BF-9ED1-9647-BB05-A355C7893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305" y="2985105"/>
            <a:ext cx="7893132" cy="38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1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AB546A-277F-47D7-A2EB-308DEAF28688}"/>
              </a:ext>
            </a:extLst>
          </p:cNvPr>
          <p:cNvSpPr/>
          <p:nvPr/>
        </p:nvSpPr>
        <p:spPr>
          <a:xfrm>
            <a:off x="1406082" y="184761"/>
            <a:ext cx="730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D262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01</a:t>
            </a:r>
            <a:r>
              <a:rPr lang="en-US" altLang="zh-CN" sz="4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68767E-C291-4E0E-B090-C6975C768F18}"/>
              </a:ext>
            </a:extLst>
          </p:cNvPr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pPr algn="r"/>
              <a:t>5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C1F0F2-1417-4509-B3B7-7C8879D9ECBC}"/>
              </a:ext>
            </a:extLst>
          </p:cNvPr>
          <p:cNvSpPr txBox="1"/>
          <p:nvPr/>
        </p:nvSpPr>
        <p:spPr>
          <a:xfrm>
            <a:off x="555300" y="979217"/>
            <a:ext cx="11257558" cy="275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SCAN: Learning to Classify Images Without Labels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ECCV2020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克服当前端到端聚类方法容易依据底层特征聚类的缺点，本文采用表示学习学习一个先验知识来进行语义聚类。当前的表示学习学习到的特征会与采用的数据增强方法相关，让图像和图像的增强之间的变化能被网络识别出来，而对本文有意义的是含义的聚类，而不是对这种转换的学习，本文则拉近图像与其增强之间的距离来解决这种问题。本文致力于学习一个聚类函数，其可以同时对样本和其邻居进行分类，该聚类函数的训练目标如下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8C1734-20EA-174D-B3F2-15FB97C87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3763"/>
            <a:ext cx="12192000" cy="22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AB546A-277F-47D7-A2EB-308DEAF28688}"/>
              </a:ext>
            </a:extLst>
          </p:cNvPr>
          <p:cNvSpPr/>
          <p:nvPr/>
        </p:nvSpPr>
        <p:spPr>
          <a:xfrm>
            <a:off x="1406082" y="184761"/>
            <a:ext cx="730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D262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01</a:t>
            </a:r>
            <a:r>
              <a:rPr lang="en-US" altLang="zh-CN" sz="4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68767E-C291-4E0E-B090-C6975C768F18}"/>
              </a:ext>
            </a:extLst>
          </p:cNvPr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pPr algn="r"/>
              <a:t>6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C1F0F2-1417-4509-B3B7-7C8879D9ECBC}"/>
              </a:ext>
            </a:extLst>
          </p:cNvPr>
          <p:cNvSpPr txBox="1"/>
          <p:nvPr/>
        </p:nvSpPr>
        <p:spPr>
          <a:xfrm>
            <a:off x="555300" y="979217"/>
            <a:ext cx="11257558" cy="1211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SCAN: Learning to Classify Images Without Labels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ECCV2020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本文与</a:t>
            </a:r>
            <a:r>
              <a:rPr lang="en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SOTA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方案的对比如下，本文对比了监督学习方案，最先进的表示学习方案以及各种其他方法，均取得了很好的效果。</a:t>
            </a:r>
            <a:endParaRPr lang="en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3A59B0-1534-2D44-A1F4-9F24814A9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14" y="2190511"/>
            <a:ext cx="8403771" cy="46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8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AB546A-277F-47D7-A2EB-308DEAF28688}"/>
              </a:ext>
            </a:extLst>
          </p:cNvPr>
          <p:cNvSpPr/>
          <p:nvPr/>
        </p:nvSpPr>
        <p:spPr>
          <a:xfrm>
            <a:off x="1406082" y="184761"/>
            <a:ext cx="730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D262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01</a:t>
            </a:r>
            <a:r>
              <a:rPr lang="en-US" altLang="zh-CN" sz="4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68767E-C291-4E0E-B090-C6975C768F18}"/>
              </a:ext>
            </a:extLst>
          </p:cNvPr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pPr algn="r"/>
              <a:t>7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C1F0F2-1417-4509-B3B7-7C8879D9ECBC}"/>
              </a:ext>
            </a:extLst>
          </p:cNvPr>
          <p:cNvSpPr txBox="1"/>
          <p:nvPr/>
        </p:nvSpPr>
        <p:spPr>
          <a:xfrm>
            <a:off x="555300" y="979217"/>
            <a:ext cx="11257558" cy="2365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SCAN: Learning to Classify Images Without Labels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ECCV2020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左图展示了聚类的</a:t>
            </a:r>
            <a:r>
              <a:rPr lang="en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prototype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例子，右图为在</a:t>
            </a: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个超类上的混淆矩阵。在</a:t>
            </a:r>
            <a:r>
              <a:rPr lang="en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ImageNet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不是所有的样本对都会被分到同样的簇中，比如不同灵长类动物之间的区分度。本文认为这种分类本就没有一个统一的标准，没有先验要求的情况下，人类也不能聚类的和标注一样。右图同样展示了误分类基本发生在一个超类之间，本方法可以聚类相同语义的数据，但是在缺乏监督信号的情况下，其无法区分更细的类。</a:t>
            </a:r>
            <a:endParaRPr lang="en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1FA832-6992-9449-8187-B0314B17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96" y="3373160"/>
            <a:ext cx="6408717" cy="30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AB546A-277F-47D7-A2EB-308DEAF28688}"/>
              </a:ext>
            </a:extLst>
          </p:cNvPr>
          <p:cNvSpPr/>
          <p:nvPr/>
        </p:nvSpPr>
        <p:spPr>
          <a:xfrm>
            <a:off x="1406082" y="184761"/>
            <a:ext cx="730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D262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01</a:t>
            </a:r>
            <a:r>
              <a:rPr lang="en-US" altLang="zh-CN" sz="4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68767E-C291-4E0E-B090-C6975C768F18}"/>
              </a:ext>
            </a:extLst>
          </p:cNvPr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pPr algn="r"/>
              <a:t>8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C1F0F2-1417-4509-B3B7-7C8879D9ECBC}"/>
              </a:ext>
            </a:extLst>
          </p:cNvPr>
          <p:cNvSpPr txBox="1"/>
          <p:nvPr/>
        </p:nvSpPr>
        <p:spPr>
          <a:xfrm>
            <a:off x="555300" y="979217"/>
            <a:ext cx="11257558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SCAN: Learning to Classify Images Without Labels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ECCV2020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噪声，语义模糊发生在超类的概率比跨超类更大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自监督方法泛化更强，因为可以让网络自发学习</a:t>
            </a: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semantic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，但是对于一些人为定义的类别等还需要监督信号的帮助。</a:t>
            </a:r>
            <a:endParaRPr lang="en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72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C1A017F2-A001-40E1-85D9-201D25E75E63}"/>
              </a:ext>
            </a:extLst>
          </p:cNvPr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5231231-6275-407C-A9B8-BD99DA1CB5A1}"/>
              </a:ext>
            </a:extLst>
          </p:cNvPr>
          <p:cNvCxnSpPr/>
          <p:nvPr/>
        </p:nvCxnSpPr>
        <p:spPr>
          <a:xfrm>
            <a:off x="3571103" y="2395183"/>
            <a:ext cx="5049794" cy="0"/>
          </a:xfrm>
          <a:prstGeom prst="line">
            <a:avLst/>
          </a:prstGeom>
          <a:ln w="1905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2C127F0-0A88-4255-B555-05934C4BA238}"/>
              </a:ext>
            </a:extLst>
          </p:cNvPr>
          <p:cNvCxnSpPr/>
          <p:nvPr/>
        </p:nvCxnSpPr>
        <p:spPr>
          <a:xfrm>
            <a:off x="3571103" y="4421650"/>
            <a:ext cx="5049794" cy="0"/>
          </a:xfrm>
          <a:prstGeom prst="line">
            <a:avLst/>
          </a:prstGeom>
          <a:ln w="1905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D4EFCDF-2CBB-4BA7-BBFF-0CA1448B0ADB}"/>
              </a:ext>
            </a:extLst>
          </p:cNvPr>
          <p:cNvSpPr txBox="1"/>
          <p:nvPr/>
        </p:nvSpPr>
        <p:spPr>
          <a:xfrm>
            <a:off x="1657247" y="2798362"/>
            <a:ext cx="88775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6000" b="1" spc="200" dirty="0">
                <a:solidFill>
                  <a:srgbClr val="AB2B2B"/>
                </a:solidFill>
                <a:latin typeface="Rage Italic" panose="03070502040507070304" pitchFamily="66" charset="0"/>
                <a:ea typeface="微软雅黑" panose="020B0503020204020204" pitchFamily="34" charset="-122"/>
              </a:rPr>
              <a:t>Thank You for Watching</a:t>
            </a:r>
            <a:endParaRPr lang="zh-CN" altLang="en-US" sz="6000" b="1" spc="200" dirty="0">
              <a:solidFill>
                <a:srgbClr val="AB2B2B"/>
              </a:solidFill>
              <a:latin typeface="Rage Italic" panose="03070502040507070304" pitchFamily="66" charset="0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FCE0E7-FE6F-4A27-8DEE-C870219A82CB}"/>
              </a:ext>
            </a:extLst>
          </p:cNvPr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333CDC5-EBD6-4911-91C1-A1154407030E}"/>
              </a:ext>
            </a:extLst>
          </p:cNvPr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B55137C-BED8-48D1-AE17-D1D762197166}"/>
              </a:ext>
            </a:extLst>
          </p:cNvPr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01394C-0A70-495C-BFCA-146912A9CCF8}"/>
              </a:ext>
            </a:extLst>
          </p:cNvPr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F6693C7-CF28-49A3-8E8B-240A872E9268}"/>
              </a:ext>
            </a:extLst>
          </p:cNvPr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B7305426-7FCA-4A41-8503-E09FCD5BA2A9}"/>
              </a:ext>
            </a:extLst>
          </p:cNvPr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41345189-D739-40DB-9835-E1B5570E7446}"/>
              </a:ext>
            </a:extLst>
          </p:cNvPr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FCD58176-D67D-4C4F-BB58-0EF508B501C5}"/>
              </a:ext>
            </a:extLst>
          </p:cNvPr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3779CBC7-EED8-4E8F-954B-C191961E181E}"/>
              </a:ext>
            </a:extLst>
          </p:cNvPr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655A0B9-9C1E-46DB-9D2F-F61BD2C62308}"/>
              </a:ext>
            </a:extLst>
          </p:cNvPr>
          <p:cNvSpPr txBox="1"/>
          <p:nvPr/>
        </p:nvSpPr>
        <p:spPr>
          <a:xfrm>
            <a:off x="5354968" y="6016441"/>
            <a:ext cx="1482064" cy="410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fld id="{9504E2CD-C00E-4C92-A996-4B61C1023920}" type="datetime1">
              <a:rPr lang="en-US" altLang="zh-CN" smtClean="0">
                <a:solidFill>
                  <a:srgbClr val="A6292F"/>
                </a:solidFill>
                <a:latin typeface="Bahnschrift" panose="020B0502040204020203" pitchFamily="34" charset="0"/>
                <a:ea typeface="微软雅黑" panose="020B0503020204020204" pitchFamily="34" charset="-122"/>
              </a:rPr>
              <a:t>3/13/22</a:t>
            </a:fld>
            <a:endParaRPr lang="zh-CN" altLang="en-US" dirty="0">
              <a:solidFill>
                <a:srgbClr val="A6292F"/>
              </a:solidFill>
              <a:latin typeface="Bahnschrift" panose="020B0502040204020203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B5D615-C26F-4BAD-9546-CC54412788EC}"/>
              </a:ext>
            </a:extLst>
          </p:cNvPr>
          <p:cNvGrpSpPr/>
          <p:nvPr/>
        </p:nvGrpSpPr>
        <p:grpSpPr>
          <a:xfrm>
            <a:off x="3896094" y="795944"/>
            <a:ext cx="4399811" cy="813731"/>
            <a:chOff x="4386699" y="746886"/>
            <a:chExt cx="4399811" cy="813731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E20F5AE0-728B-4ADE-936F-E5673DF72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13FAD8B-8521-43B6-9F0C-839DB36F489D}"/>
                </a:ext>
              </a:extLst>
            </p:cNvPr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CC9776B-EE61-456B-A253-A473B079F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DD8D5566-61EB-4FCF-8D51-8D55C6445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6C1AC0-F53C-410B-AF89-FBE06567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8098567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6">
      <a:majorFont>
        <a:latin typeface="Segoe UI"/>
        <a:ea typeface="宋体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2620</TotalTime>
  <Words>564</Words>
  <Application>Microsoft Macintosh PowerPoint</Application>
  <PresentationFormat>宽屏</PresentationFormat>
  <Paragraphs>51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等线</vt:lpstr>
      <vt:lpstr>微软雅黑</vt:lpstr>
      <vt:lpstr>Adobe Devanagari</vt:lpstr>
      <vt:lpstr>Segoe UI</vt:lpstr>
      <vt:lpstr>Arial</vt:lpstr>
      <vt:lpstr>Bahnschrift</vt:lpstr>
      <vt:lpstr>Bahnschrift Light</vt:lpstr>
      <vt:lpstr>Bahnschrift SemiBold</vt:lpstr>
      <vt:lpstr>Calibri</vt:lpstr>
      <vt:lpstr>Corbel</vt:lpstr>
      <vt:lpstr>Rage Italic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虚拟点线</dc:title>
  <dc:creator>第一PPT</dc:creator>
  <cp:keywords>www.1ppt.com</cp:keywords>
  <dc:description>www.1ppt.com</dc:description>
  <cp:lastModifiedBy>章 翔</cp:lastModifiedBy>
  <cp:revision>195</cp:revision>
  <dcterms:created xsi:type="dcterms:W3CDTF">2015-08-18T02:51:00Z</dcterms:created>
  <dcterms:modified xsi:type="dcterms:W3CDTF">2022-03-13T05:41:54Z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