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306" r:id="rId2"/>
    <p:sldId id="376" r:id="rId3"/>
    <p:sldId id="380" r:id="rId4"/>
    <p:sldId id="382" r:id="rId5"/>
    <p:sldId id="387" r:id="rId6"/>
    <p:sldId id="386" r:id="rId7"/>
    <p:sldId id="388" r:id="rId8"/>
    <p:sldId id="389" r:id="rId9"/>
    <p:sldId id="390" r:id="rId10"/>
    <p:sldId id="391" r:id="rId11"/>
    <p:sldId id="342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A6292F"/>
    <a:srgbClr val="183E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433" autoAdjust="0"/>
  </p:normalViewPr>
  <p:slideViewPr>
    <p:cSldViewPr snapToGrid="0">
      <p:cViewPr varScale="1">
        <p:scale>
          <a:sx n="75" d="100"/>
          <a:sy n="75" d="100"/>
        </p:scale>
        <p:origin x="77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E50C0-F59D-4265-9884-4BB163F043B6}" type="datetimeFigureOut">
              <a:rPr lang="zh-CN" altLang="en-US" smtClean="0"/>
              <a:t>2022/4/10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80A37-D431-4B76-A9CC-FA6F7E66E78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B9571-4ED6-4C81-B95F-91FC05788F20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B9571-4ED6-4C81-B95F-91FC05788F20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B9571-4ED6-4C81-B95F-91FC05788F20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0763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B9571-4ED6-4C81-B95F-91FC05788F20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879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B9571-4ED6-4C81-B95F-91FC05788F20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245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B9571-4ED6-4C81-B95F-91FC05788F20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396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B9571-4ED6-4C81-B95F-91FC05788F20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0BEA-91DE-425F-9A70-60AC6B27C6DE}" type="datetimeFigureOut">
              <a:rPr lang="zh-CN" altLang="en-US" smtClean="0"/>
              <a:t>2022/4/10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3108D-736D-4D0B-9347-29A7A9B45C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0BEA-91DE-425F-9A70-60AC6B27C6DE}" type="datetimeFigureOut">
              <a:rPr lang="zh-CN" altLang="en-US" smtClean="0"/>
              <a:t>2022/4/10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3108D-736D-4D0B-9347-29A7A9B45C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0BEA-91DE-425F-9A70-60AC6B27C6DE}" type="datetimeFigureOut">
              <a:rPr lang="zh-CN" altLang="en-US" smtClean="0"/>
              <a:t>2022/4/10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3108D-736D-4D0B-9347-29A7A9B45C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9214241" y="179334"/>
            <a:ext cx="2703782" cy="646764"/>
            <a:chOff x="9205483" y="280849"/>
            <a:chExt cx="2517243" cy="548463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5483" y="280849"/>
              <a:ext cx="618914" cy="54846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2038" y="341346"/>
              <a:ext cx="2050688" cy="464823"/>
            </a:xfrm>
            <a:prstGeom prst="rect">
              <a:avLst/>
            </a:prstGeom>
          </p:spPr>
        </p:pic>
      </p:grpSp>
      <p:cxnSp>
        <p:nvCxnSpPr>
          <p:cNvPr id="10" name="直接连接符 9"/>
          <p:cNvCxnSpPr/>
          <p:nvPr userDrawn="1"/>
        </p:nvCxnSpPr>
        <p:spPr>
          <a:xfrm>
            <a:off x="523982" y="846166"/>
            <a:ext cx="11178283" cy="0"/>
          </a:xfrm>
          <a:prstGeom prst="line">
            <a:avLst/>
          </a:prstGeom>
          <a:ln w="19050">
            <a:solidFill>
              <a:srgbClr val="CD2626"/>
            </a:solidFill>
          </a:ln>
          <a:effectLst>
            <a:outerShdw blurRad="50800" dist="38100" dir="5400000" algn="t" rotWithShape="0">
              <a:srgbClr val="D9D7DA">
                <a:alpha val="6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982" y="77329"/>
            <a:ext cx="813731" cy="8137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0BEA-91DE-425F-9A70-60AC6B27C6DE}" type="datetimeFigureOut">
              <a:rPr lang="zh-CN" altLang="en-US" smtClean="0"/>
              <a:t>2022/4/10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3108D-736D-4D0B-9347-29A7A9B45C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0BEA-91DE-425F-9A70-60AC6B27C6DE}" type="datetimeFigureOut">
              <a:rPr lang="zh-CN" altLang="en-US" smtClean="0"/>
              <a:t>2022/4/10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3108D-736D-4D0B-9347-29A7A9B45C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0BEA-91DE-425F-9A70-60AC6B27C6DE}" type="datetimeFigureOut">
              <a:rPr lang="zh-CN" altLang="en-US" smtClean="0"/>
              <a:t>2022/4/10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3108D-736D-4D0B-9347-29A7A9B45C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0BEA-91DE-425F-9A70-60AC6B27C6DE}" type="datetimeFigureOut">
              <a:rPr lang="zh-CN" altLang="en-US" smtClean="0"/>
              <a:t>2022/4/10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3108D-736D-4D0B-9347-29A7A9B45C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0BEA-91DE-425F-9A70-60AC6B27C6DE}" type="datetimeFigureOut">
              <a:rPr lang="zh-CN" altLang="en-US" smtClean="0"/>
              <a:t>2022/4/10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3108D-736D-4D0B-9347-29A7A9B45C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0BEA-91DE-425F-9A70-60AC6B27C6DE}" type="datetimeFigureOut">
              <a:rPr lang="zh-CN" altLang="en-US" smtClean="0"/>
              <a:t>2022/4/10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3108D-736D-4D0B-9347-29A7A9B45C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0BEA-91DE-425F-9A70-60AC6B27C6DE}" type="datetimeFigureOut">
              <a:rPr lang="zh-CN" altLang="en-US" smtClean="0"/>
              <a:t>2022/4/10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3108D-736D-4D0B-9347-29A7A9B45C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30BEA-91DE-425F-9A70-60AC6B27C6DE}" type="datetimeFigureOut">
              <a:rPr lang="zh-CN" altLang="en-US" smtClean="0"/>
              <a:t>2022/4/10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3108D-736D-4D0B-9347-29A7A9B45C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30BEA-91DE-425F-9A70-60AC6B27C6DE}" type="datetimeFigureOut">
              <a:rPr lang="zh-CN" altLang="en-US" smtClean="0"/>
              <a:t>2022/4/10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3108D-736D-4D0B-9347-29A7A9B45C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2776746" y="4635211"/>
            <a:ext cx="6638508" cy="2476239"/>
          </a:xfrm>
          <a:prstGeom prst="rect">
            <a:avLst/>
          </a:prstGeom>
          <a:blipFill dpi="0" rotWithShape="1">
            <a:blip r:embed="rId3">
              <a:alphaModFix amt="5000"/>
            </a:blip>
            <a:srcRect/>
            <a:stretch>
              <a:fillRect t="-50527" b="1"/>
            </a:stretch>
          </a:blip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矩形: 圆角 3"/>
          <p:cNvSpPr/>
          <p:nvPr/>
        </p:nvSpPr>
        <p:spPr>
          <a:xfrm>
            <a:off x="5437696" y="5184754"/>
            <a:ext cx="1316607" cy="274901"/>
          </a:xfrm>
          <a:prstGeom prst="roundRect">
            <a:avLst>
              <a:gd name="adj" fmla="val 6648"/>
            </a:avLst>
          </a:prstGeom>
          <a:solidFill>
            <a:srgbClr val="AB2B2B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fld id="{176E9124-94C9-45F8-991C-9243C15143EC}" type="datetime1">
              <a:rPr lang="zh-CN" altLang="en-US" sz="1600" spc="100">
                <a:latin typeface="Bahnschrift Light" panose="020B0502040204020203" pitchFamily="34" charset="0"/>
                <a:ea typeface="微软雅黑" panose="020B0503020204020204" pitchFamily="34" charset="-122"/>
              </a:rPr>
              <a:t>2022/4/10</a:t>
            </a:fld>
            <a:endParaRPr lang="zh-CN" altLang="en-US" dirty="0"/>
          </a:p>
        </p:txBody>
      </p:sp>
      <p:cxnSp>
        <p:nvCxnSpPr>
          <p:cNvPr id="8" name="直接连接符 7"/>
          <p:cNvCxnSpPr/>
          <p:nvPr/>
        </p:nvCxnSpPr>
        <p:spPr>
          <a:xfrm>
            <a:off x="2486290" y="2432693"/>
            <a:ext cx="7219421" cy="0"/>
          </a:xfrm>
          <a:prstGeom prst="line">
            <a:avLst/>
          </a:prstGeom>
          <a:ln w="12700">
            <a:solidFill>
              <a:srgbClr val="AB2B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2486290" y="4401169"/>
            <a:ext cx="7219421" cy="0"/>
          </a:xfrm>
          <a:prstGeom prst="line">
            <a:avLst/>
          </a:prstGeom>
          <a:ln w="12700">
            <a:solidFill>
              <a:srgbClr val="AB2B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300688" y="3083015"/>
            <a:ext cx="9388704" cy="58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800" b="1" dirty="0" smtClean="0">
                <a:solidFill>
                  <a:srgbClr val="AB2B2B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进展汇报</a:t>
            </a:r>
            <a:endParaRPr lang="zh-CN" altLang="en-US" sz="2800" b="1" dirty="0">
              <a:solidFill>
                <a:srgbClr val="AB2B2B"/>
              </a:solidFill>
              <a:latin typeface="Times New Roman" panose="02020603050405020304" pitchFamily="18" charset="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 rot="19489470">
            <a:off x="2087430" y="75101"/>
            <a:ext cx="7815223" cy="70259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 rot="19677627">
            <a:off x="1696367" y="-185105"/>
            <a:ext cx="8799268" cy="7539332"/>
          </a:xfrm>
          <a:prstGeom prst="rect">
            <a:avLst/>
          </a:prstGeom>
          <a:noFill/>
          <a:ln w="393700">
            <a:gradFill flip="none" rotWithShape="1">
              <a:gsLst>
                <a:gs pos="0">
                  <a:schemeClr val="accent3">
                    <a:lumMod val="67000"/>
                    <a:alpha val="0"/>
                  </a:schemeClr>
                </a:gs>
                <a:gs pos="75000">
                  <a:srgbClr val="D9D7DA">
                    <a:alpha val="36000"/>
                  </a:srgbClr>
                </a:gs>
                <a:gs pos="100000">
                  <a:schemeClr val="accent3">
                    <a:lumMod val="60000"/>
                    <a:lumOff val="40000"/>
                    <a:alpha val="0"/>
                  </a:schemeClr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 rot="19689791">
            <a:off x="1250990" y="-594491"/>
            <a:ext cx="9690020" cy="8358103"/>
          </a:xfrm>
          <a:prstGeom prst="rect">
            <a:avLst/>
          </a:prstGeom>
          <a:noFill/>
          <a:ln w="25400">
            <a:solidFill>
              <a:srgbClr val="AB2B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 rot="19677627">
            <a:off x="837848" y="-966170"/>
            <a:ext cx="10516304" cy="9101460"/>
          </a:xfrm>
          <a:prstGeom prst="rect">
            <a:avLst/>
          </a:prstGeom>
          <a:noFill/>
          <a:ln w="304800">
            <a:gradFill flip="none" rotWithShape="1">
              <a:gsLst>
                <a:gs pos="0">
                  <a:schemeClr val="accent3">
                    <a:lumMod val="67000"/>
                    <a:alpha val="0"/>
                  </a:schemeClr>
                </a:gs>
                <a:gs pos="69000">
                  <a:srgbClr val="D9D7DA">
                    <a:alpha val="32000"/>
                  </a:srgbClr>
                </a:gs>
                <a:gs pos="100000">
                  <a:schemeClr val="accent3">
                    <a:lumMod val="60000"/>
                    <a:lumOff val="40000"/>
                    <a:alpha val="0"/>
                  </a:schemeClr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 rot="19677627">
            <a:off x="631957" y="-1193179"/>
            <a:ext cx="10928087" cy="9555478"/>
          </a:xfrm>
          <a:prstGeom prst="rect">
            <a:avLst/>
          </a:prstGeom>
          <a:noFill/>
          <a:ln w="127000">
            <a:solidFill>
              <a:srgbClr val="AB2B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直角三角形 19"/>
          <p:cNvSpPr/>
          <p:nvPr/>
        </p:nvSpPr>
        <p:spPr>
          <a:xfrm flipV="1">
            <a:off x="-1" y="-5"/>
            <a:ext cx="2809876" cy="1756941"/>
          </a:xfrm>
          <a:prstGeom prst="rtTriangle">
            <a:avLst/>
          </a:prstGeom>
          <a:solidFill>
            <a:srgbClr val="AB2B2B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1" name="直角三角形 20"/>
          <p:cNvSpPr/>
          <p:nvPr/>
        </p:nvSpPr>
        <p:spPr>
          <a:xfrm rot="16200000" flipV="1">
            <a:off x="-559805" y="4699477"/>
            <a:ext cx="2809876" cy="1756941"/>
          </a:xfrm>
          <a:prstGeom prst="rtTriangle">
            <a:avLst/>
          </a:prstGeom>
          <a:solidFill>
            <a:srgbClr val="AB2B2B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直角三角形 21"/>
          <p:cNvSpPr/>
          <p:nvPr/>
        </p:nvSpPr>
        <p:spPr>
          <a:xfrm rot="16200000" flipH="1">
            <a:off x="9801294" y="562042"/>
            <a:ext cx="2952749" cy="1828666"/>
          </a:xfrm>
          <a:prstGeom prst="rtTriangle">
            <a:avLst/>
          </a:prstGeom>
          <a:solidFill>
            <a:srgbClr val="AB2B2B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直角三角形 22"/>
          <p:cNvSpPr/>
          <p:nvPr/>
        </p:nvSpPr>
        <p:spPr>
          <a:xfrm flipH="1">
            <a:off x="9783191" y="5443226"/>
            <a:ext cx="2442147" cy="1414770"/>
          </a:xfrm>
          <a:prstGeom prst="rtTriangle">
            <a:avLst/>
          </a:prstGeom>
          <a:solidFill>
            <a:srgbClr val="AB2B2B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3896094" y="822386"/>
            <a:ext cx="4399811" cy="813731"/>
            <a:chOff x="4386699" y="746886"/>
            <a:chExt cx="4399811" cy="813731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6699" y="746886"/>
              <a:ext cx="813731" cy="813731"/>
            </a:xfrm>
            <a:prstGeom prst="rect">
              <a:avLst/>
            </a:prstGeom>
          </p:spPr>
        </p:pic>
        <p:grpSp>
          <p:nvGrpSpPr>
            <p:cNvPr id="25" name="组合 24"/>
            <p:cNvGrpSpPr/>
            <p:nvPr/>
          </p:nvGrpSpPr>
          <p:grpSpPr>
            <a:xfrm>
              <a:off x="5384803" y="746904"/>
              <a:ext cx="3401707" cy="813713"/>
              <a:chOff x="9205483" y="280849"/>
              <a:chExt cx="2517243" cy="548463"/>
            </a:xfrm>
          </p:grpSpPr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5483" y="280849"/>
                <a:ext cx="618914" cy="548463"/>
              </a:xfrm>
              <a:prstGeom prst="rect">
                <a:avLst/>
              </a:prstGeom>
            </p:spPr>
          </p:pic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72038" y="341346"/>
                <a:ext cx="2050688" cy="464823"/>
              </a:xfrm>
              <a:prstGeom prst="rect">
                <a:avLst/>
              </a:prstGeom>
            </p:spPr>
          </p:pic>
        </p:grpSp>
      </p:grpSp>
      <p:sp>
        <p:nvSpPr>
          <p:cNvPr id="2" name="文本框 1"/>
          <p:cNvSpPr txBox="1"/>
          <p:nvPr/>
        </p:nvSpPr>
        <p:spPr>
          <a:xfrm>
            <a:off x="4509472" y="4589853"/>
            <a:ext cx="2971135" cy="407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b="1" dirty="0" smtClean="0">
                <a:solidFill>
                  <a:srgbClr val="AB2B2B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汇报人：赵</a:t>
            </a:r>
            <a:r>
              <a:rPr lang="zh-CN" altLang="en-US" b="1" dirty="0">
                <a:solidFill>
                  <a:srgbClr val="AB2B2B"/>
                </a:solidFill>
                <a:latin typeface="Times New Roman" panose="02020603050405020304" pitchFamily="18" charset="0"/>
                <a:ea typeface="Microsoft JhengHei UI" panose="020B0604030504040204" pitchFamily="34" charset="-120"/>
                <a:cs typeface="Times New Roman" panose="02020603050405020304" pitchFamily="18" charset="0"/>
              </a:rPr>
              <a:t>鹏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98145"/>
            <a:ext cx="10078720" cy="26537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236" y="4126401"/>
            <a:ext cx="4706910" cy="187633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3703477"/>
            <a:ext cx="3200400" cy="27221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48588" y="218396"/>
            <a:ext cx="759345" cy="581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08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89290" y="253373"/>
            <a:ext cx="5643453" cy="51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Vital signs under motion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588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433717" y="6488668"/>
            <a:ext cx="758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8247E6E-6507-4F69-8E4E-2578B16075EC}" type="slidenum">
              <a:rPr lang="zh-CN" altLang="en-US" smtClean="0">
                <a:solidFill>
                  <a:schemeClr val="bg1">
                    <a:lumMod val="65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11</a:t>
            </a:fld>
            <a:endParaRPr lang="zh-CN" altLang="en-US" dirty="0">
              <a:solidFill>
                <a:schemeClr val="bg1">
                  <a:lumMod val="65000"/>
                </a:schemeClr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2155054"/>
            <a:ext cx="12192000" cy="2547892"/>
          </a:xfrm>
          <a:prstGeom prst="rect">
            <a:avLst/>
          </a:prstGeom>
          <a:solidFill>
            <a:srgbClr val="A629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zh-CN" altLang="en-US" sz="6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433717" y="6488668"/>
            <a:ext cx="758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8247E6E-6507-4F69-8E4E-2578B16075EC}" type="slidenum">
              <a:rPr lang="zh-CN" altLang="en-US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Devanagari" panose="02040503050201020203" pitchFamily="18" charset="0"/>
              </a:rPr>
              <a:t>2</a:t>
            </a:fld>
            <a:endParaRPr lang="zh-CN" altLang="en-US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Devanagari" panose="02040503050201020203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48588" y="218396"/>
            <a:ext cx="759345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5"/>
          <p:cNvSpPr txBox="1"/>
          <p:nvPr/>
        </p:nvSpPr>
        <p:spPr>
          <a:xfrm>
            <a:off x="1889290" y="253373"/>
            <a:ext cx="5643453" cy="51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</a:t>
            </a:r>
            <a:r>
              <a:rPr lang="en-US" altLang="zh-CN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evice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260" y="1779692"/>
            <a:ext cx="2231022" cy="297469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032811" y="5353350"/>
            <a:ext cx="1540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UWB</a:t>
            </a:r>
            <a:r>
              <a:rPr lang="zh-CN" altLang="en-US" dirty="0" smtClean="0"/>
              <a:t>数据图</a:t>
            </a:r>
            <a:endParaRPr lang="en-US" altLang="zh-CN" dirty="0" smtClean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217" y="1266616"/>
            <a:ext cx="4915326" cy="4000847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519680" y="5200034"/>
            <a:ext cx="873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设备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515823" y="5768899"/>
            <a:ext cx="4744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（可以理解为在时间轴的基础上多了一维距离轴，信息量更丰富）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433717" y="6488668"/>
            <a:ext cx="758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8247E6E-6507-4F69-8E4E-2578B16075EC}" type="slidenum">
              <a:rPr lang="zh-CN" altLang="en-US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Devanagari" panose="02040503050201020203" pitchFamily="18" charset="0"/>
              </a:rPr>
              <a:t>3</a:t>
            </a:fld>
            <a:endParaRPr lang="zh-CN" altLang="en-US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Devanagari" panose="02040503050201020203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48588" y="218396"/>
            <a:ext cx="759345" cy="581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02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5"/>
          <p:cNvSpPr txBox="1"/>
          <p:nvPr/>
        </p:nvSpPr>
        <p:spPr>
          <a:xfrm>
            <a:off x="1889290" y="253373"/>
            <a:ext cx="5643453" cy="51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Brief Introduction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52464" y="1788753"/>
            <a:ext cx="352552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/>
              <a:t>抗多</a:t>
            </a:r>
            <a:r>
              <a:rPr lang="zh-CN" altLang="en-US" sz="1600" dirty="0" smtClean="0"/>
              <a:t>径能力强</a:t>
            </a:r>
            <a:endParaRPr lang="en-US" altLang="zh-CN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 smtClean="0"/>
              <a:t>穿透能力较强（宽频谱）</a:t>
            </a:r>
            <a:endParaRPr lang="en-US" altLang="zh-CN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 smtClean="0"/>
              <a:t>定位精度高（厘米级，不仅反映在距离还有角度）</a:t>
            </a:r>
            <a:endParaRPr lang="en-US" altLang="zh-CN" sz="1600" dirty="0" smtClean="0"/>
          </a:p>
          <a:p>
            <a:endParaRPr lang="en-US" altLang="zh-CN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 smtClean="0"/>
              <a:t>抗干扰（占空比极小</a:t>
            </a:r>
            <a:r>
              <a:rPr lang="en-US" altLang="zh-CN" sz="1600" dirty="0" smtClean="0"/>
              <a:t>0.01~0.001</a:t>
            </a:r>
            <a:r>
              <a:rPr lang="zh-CN" altLang="en-US" sz="1600" dirty="0" smtClean="0"/>
              <a:t>）</a:t>
            </a:r>
            <a:endParaRPr lang="en-US" altLang="zh-CN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 smtClean="0"/>
              <a:t>低功耗，快速响应（占空比低，调制解调简单）</a:t>
            </a:r>
            <a:endParaRPr lang="en-US" altLang="zh-CN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 smtClean="0"/>
              <a:t>能够商用！</a:t>
            </a:r>
            <a:endParaRPr lang="en-US" altLang="zh-CN" sz="1600" dirty="0" smtClean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817" y="1866727"/>
            <a:ext cx="2021225" cy="254306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9231" y="1866727"/>
            <a:ext cx="2025584" cy="25430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8840" y="1866727"/>
            <a:ext cx="2008657" cy="254306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196133" y="4712630"/>
            <a:ext cx="1421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单人近距离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7574876" y="4633516"/>
            <a:ext cx="1421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单人远距离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10012340" y="4712630"/>
            <a:ext cx="1421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双人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728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433717" y="6488668"/>
            <a:ext cx="758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8247E6E-6507-4F69-8E4E-2578B16075EC}" type="slidenum">
              <a:rPr lang="zh-CN" altLang="en-US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Devanagari" panose="02040503050201020203" pitchFamily="18" charset="0"/>
              </a:rPr>
              <a:t>4</a:t>
            </a:fld>
            <a:endParaRPr lang="zh-CN" altLang="en-US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Devanagari" panose="02040503050201020203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48588" y="218396"/>
            <a:ext cx="759345" cy="581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03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5"/>
          <p:cNvSpPr txBox="1"/>
          <p:nvPr/>
        </p:nvSpPr>
        <p:spPr>
          <a:xfrm>
            <a:off x="1889290" y="253373"/>
            <a:ext cx="5643453" cy="51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</a:t>
            </a:r>
            <a:r>
              <a:rPr lang="en-US" altLang="zh-CN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pplication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52633" y="1243188"/>
            <a:ext cx="55473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UWB</a:t>
            </a:r>
            <a:r>
              <a:rPr lang="zh-CN" altLang="en-US" sz="1600" dirty="0"/>
              <a:t>技术在工业和商业领域的运用已经非常</a:t>
            </a:r>
            <a:r>
              <a:rPr lang="zh-CN" altLang="en-US" sz="1600" dirty="0" smtClean="0"/>
              <a:t>成熟，近年来</a:t>
            </a:r>
            <a:r>
              <a:rPr lang="en-US" altLang="zh-CN" sz="1600" dirty="0" smtClean="0"/>
              <a:t>UWB</a:t>
            </a:r>
            <a:r>
              <a:rPr lang="zh-CN" altLang="en-US" sz="1600" dirty="0" smtClean="0"/>
              <a:t>在消费电子产品上开始应用，主要</a:t>
            </a:r>
            <a:r>
              <a:rPr lang="zh-CN" altLang="en-US" sz="1600" dirty="0"/>
              <a:t>应用场景包括：近距离的高速数据传输、无线追踪器、控制智能家居等</a:t>
            </a:r>
            <a:endParaRPr lang="en-US" altLang="zh-CN" sz="1600" dirty="0" smtClean="0"/>
          </a:p>
        </p:txBody>
      </p:sp>
      <p:sp>
        <p:nvSpPr>
          <p:cNvPr id="4" name="文本框 3"/>
          <p:cNvSpPr txBox="1"/>
          <p:nvPr/>
        </p:nvSpPr>
        <p:spPr>
          <a:xfrm>
            <a:off x="993250" y="5505169"/>
            <a:ext cx="4143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小米</a:t>
            </a:r>
            <a:r>
              <a:rPr lang="en-US" altLang="zh-CN" sz="1600" dirty="0" err="1"/>
              <a:t>uwb</a:t>
            </a:r>
            <a:r>
              <a:rPr lang="zh-CN" altLang="en-US" sz="1600" dirty="0"/>
              <a:t>一指</a:t>
            </a:r>
            <a:r>
              <a:rPr lang="zh-CN" altLang="en-US" sz="1600" dirty="0" smtClean="0"/>
              <a:t>连（</a:t>
            </a:r>
            <a:r>
              <a:rPr lang="zh-CN" altLang="en-US" sz="1600" dirty="0"/>
              <a:t>指向任意智能设备都可直接控制，角度</a:t>
            </a:r>
            <a:r>
              <a:rPr lang="zh-CN" altLang="en-US" sz="1600" dirty="0" smtClean="0"/>
              <a:t>测量精度可</a:t>
            </a:r>
            <a:r>
              <a:rPr lang="zh-CN" altLang="en-US" sz="1600" dirty="0"/>
              <a:t>达</a:t>
            </a:r>
            <a:r>
              <a:rPr lang="en-US" altLang="zh-CN" sz="1600" dirty="0"/>
              <a:t>±3</a:t>
            </a:r>
            <a:r>
              <a:rPr lang="en-US" altLang="zh-CN" sz="1600" dirty="0" smtClean="0"/>
              <a:t>°</a:t>
            </a:r>
            <a:r>
              <a:rPr lang="zh-CN" altLang="en-US" sz="1600" dirty="0" smtClean="0"/>
              <a:t>）</a:t>
            </a:r>
            <a:endParaRPr lang="en-US" altLang="zh-CN" sz="1600" dirty="0"/>
          </a:p>
        </p:txBody>
      </p:sp>
      <p:pic>
        <p:nvPicPr>
          <p:cNvPr id="3" name="Picture 2" descr="https://static.cnbetacdn.com/article/2021/0620/4fa14d6c085c38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25" y="1017601"/>
            <a:ext cx="4149792" cy="261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176" y="2431354"/>
            <a:ext cx="3291840" cy="2470424"/>
          </a:xfrm>
          <a:prstGeom prst="rect">
            <a:avLst/>
          </a:prstGeom>
        </p:spPr>
      </p:pic>
      <p:pic>
        <p:nvPicPr>
          <p:cNvPr id="2054" name="Picture 6" descr="https://static.cnbetacdn.com/article/2021/0620/728fc0e29e50c8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24" y="3620701"/>
            <a:ext cx="4149793" cy="286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15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433717" y="6488668"/>
            <a:ext cx="758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8247E6E-6507-4F69-8E4E-2578B16075EC}" type="slidenum">
              <a:rPr lang="zh-CN" altLang="en-US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Devanagari" panose="02040503050201020203" pitchFamily="18" charset="0"/>
              </a:rPr>
              <a:t>5</a:t>
            </a:fld>
            <a:endParaRPr lang="zh-CN" altLang="en-US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Devanagari" panose="02040503050201020203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48588" y="218396"/>
            <a:ext cx="759345" cy="581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04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5"/>
          <p:cNvSpPr txBox="1"/>
          <p:nvPr/>
        </p:nvSpPr>
        <p:spPr>
          <a:xfrm>
            <a:off x="1889290" y="253373"/>
            <a:ext cx="5643453" cy="51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400" b="1" dirty="0" err="1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Api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108" y="1141577"/>
            <a:ext cx="2568163" cy="349788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976" y="1019984"/>
            <a:ext cx="5890741" cy="37817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108" y="5327783"/>
            <a:ext cx="4541615" cy="86732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794916" y="5161279"/>
            <a:ext cx="57874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将</a:t>
            </a:r>
            <a:r>
              <a:rPr lang="zh-CN" altLang="en-US" sz="1600" dirty="0" smtClean="0"/>
              <a:t>采集到的数据采用</a:t>
            </a:r>
            <a:r>
              <a:rPr lang="en-US" altLang="zh-CN" sz="1600" dirty="0" smtClean="0"/>
              <a:t>h5</a:t>
            </a:r>
            <a:r>
              <a:rPr lang="zh-CN" altLang="en-US" sz="1600" dirty="0" smtClean="0"/>
              <a:t>格式存储</a:t>
            </a:r>
            <a:r>
              <a:rPr lang="zh-CN" altLang="en-US" sz="1600" dirty="0"/>
              <a:t>为三维</a:t>
            </a:r>
            <a:r>
              <a:rPr lang="zh-CN" altLang="en-US" sz="1600" dirty="0" smtClean="0"/>
              <a:t>数据，第一维实际上是复数信号的实数部分和虚数部分。可采集完成再处理，也可修改写入实时处理。因为</a:t>
            </a:r>
            <a:r>
              <a:rPr lang="en-US" altLang="zh-CN" sz="1600" dirty="0" err="1" smtClean="0"/>
              <a:t>uwb</a:t>
            </a:r>
            <a:r>
              <a:rPr lang="zh-CN" altLang="en-US" sz="1600" dirty="0" smtClean="0"/>
              <a:t>自身的特性，相比</a:t>
            </a:r>
            <a:r>
              <a:rPr lang="en-US" altLang="zh-CN" sz="1600" dirty="0" err="1" smtClean="0"/>
              <a:t>WiFi</a:t>
            </a:r>
            <a:r>
              <a:rPr lang="zh-CN" altLang="en-US" sz="1600" dirty="0" smtClean="0"/>
              <a:t>在实时处理上有更小的计算压力，响应也更快。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50912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433717" y="6488668"/>
            <a:ext cx="758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8247E6E-6507-4F69-8E4E-2578B16075EC}" type="slidenum">
              <a:rPr lang="zh-CN" altLang="en-US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Devanagari" panose="02040503050201020203" pitchFamily="18" charset="0"/>
              </a:rPr>
              <a:t>6</a:t>
            </a:fld>
            <a:endParaRPr lang="zh-CN" altLang="en-US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Devanagari" panose="02040503050201020203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48588" y="218396"/>
            <a:ext cx="759345" cy="581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05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5"/>
          <p:cNvSpPr txBox="1"/>
          <p:nvPr/>
        </p:nvSpPr>
        <p:spPr>
          <a:xfrm>
            <a:off x="1889290" y="253373"/>
            <a:ext cx="5643453" cy="51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Demo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20220401_20234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4653" y="1536642"/>
            <a:ext cx="10467784" cy="438202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94588" y="1057103"/>
            <a:ext cx="9075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VMD</a:t>
            </a:r>
            <a:r>
              <a:rPr lang="zh-CN" altLang="en-US" dirty="0" smtClean="0"/>
              <a:t>算法（包括</a:t>
            </a:r>
            <a:r>
              <a:rPr lang="en-US" altLang="zh-CN" dirty="0" smtClean="0"/>
              <a:t>EEMD</a:t>
            </a:r>
            <a:r>
              <a:rPr lang="zh-CN" altLang="en-US" dirty="0" smtClean="0"/>
              <a:t>这种，都不局限于仅仅是恢复频域的信息，还有时域）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912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51" y="1056496"/>
            <a:ext cx="2735852" cy="220486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356" y="1056497"/>
            <a:ext cx="2753467" cy="2204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1273903" y="4678382"/>
                <a:ext cx="28854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903" y="4678382"/>
                <a:ext cx="288544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468450" y="5151119"/>
                <a:ext cx="626762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0" dirty="0" smtClean="0"/>
                  <a:t>s</a:t>
                </a:r>
                <a:r>
                  <a:rPr lang="zh-CN" altLang="en-US" sz="1600" b="0" dirty="0" smtClean="0"/>
                  <a:t>为脉冲幅度，复数部分为</a:t>
                </a:r>
                <a:r>
                  <a:rPr lang="en-US" altLang="zh-CN" sz="1600" b="0" dirty="0" err="1" smtClean="0"/>
                  <a:t>iq</a:t>
                </a:r>
                <a:r>
                  <a:rPr lang="zh-CN" altLang="en-US" sz="1600" b="0" dirty="0" smtClean="0"/>
                  <a:t>调制的结果，</a:t>
                </a:r>
                <a14:m>
                  <m:oMath xmlns:m="http://schemas.openxmlformats.org/officeDocument/2006/math"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sz="1600" i="1" dirty="0" smtClean="0">
                        <a:latin typeface="Cambria Math" panose="02040503050406030204" pitchFamily="18" charset="0"/>
                      </a:rPr>
                      <m:t>𝑖𝑚𝑒</m:t>
                    </m:r>
                    <m:r>
                      <a:rPr lang="en-US" altLang="zh-CN" sz="16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600" i="1" dirty="0" smtClean="0">
                        <a:latin typeface="Cambria Math" panose="02040503050406030204" pitchFamily="18" charset="0"/>
                      </a:rPr>
                      <m:t>𝑑𝑒𝑙𝑎𝑦</m:t>
                    </m:r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CN" altLang="en-US" sz="1600" b="0" i="1" dirty="0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1600" dirty="0" smtClean="0"/>
                  <a:t>不仅反映在幅度上，还</a:t>
                </a:r>
                <a:r>
                  <a:rPr lang="zh-CN" altLang="en-US" sz="1600" dirty="0"/>
                  <a:t>反映</a:t>
                </a:r>
                <a:r>
                  <a:rPr lang="zh-CN" altLang="en-US" sz="1600" dirty="0" smtClean="0"/>
                  <a:t>在相位上。</a:t>
                </a:r>
                <a:endParaRPr lang="en-US" altLang="zh-CN" sz="1600" dirty="0" smtClean="0"/>
              </a:p>
              <a:p>
                <a:r>
                  <a:rPr lang="zh-CN" altLang="en-US" sz="1600" dirty="0"/>
                  <a:t>对于呼吸</a:t>
                </a:r>
                <a:r>
                  <a:rPr lang="zh-CN" altLang="en-US" sz="1600" dirty="0" smtClean="0"/>
                  <a:t>这种微小运动，</a:t>
                </a:r>
                <a:r>
                  <a:rPr lang="zh-CN" altLang="en-US" sz="1600" dirty="0"/>
                  <a:t>无法反映在</a:t>
                </a:r>
                <a:r>
                  <a:rPr lang="en-US" altLang="zh-CN" sz="1600" dirty="0"/>
                  <a:t>fast</a:t>
                </a:r>
                <a:r>
                  <a:rPr lang="zh-CN" altLang="en-US" sz="1600" dirty="0"/>
                  <a:t>轴上，通过幅度和相位</a:t>
                </a:r>
                <a:r>
                  <a:rPr lang="zh-CN" altLang="en-US" sz="1600" dirty="0" smtClean="0"/>
                  <a:t>反映</a:t>
                </a:r>
                <a:r>
                  <a:rPr lang="zh-CN" altLang="en-US" sz="1600" dirty="0"/>
                  <a:t>。</a:t>
                </a: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450" y="5151119"/>
                <a:ext cx="6267629" cy="830997"/>
              </a:xfrm>
              <a:prstGeom prst="rect">
                <a:avLst/>
              </a:prstGeom>
              <a:blipFill>
                <a:blip r:embed="rId5"/>
                <a:stretch>
                  <a:fillRect l="-584" t="-2206" r="-2335" b="-88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/>
          <p:cNvSpPr txBox="1"/>
          <p:nvPr/>
        </p:nvSpPr>
        <p:spPr>
          <a:xfrm>
            <a:off x="1348588" y="218396"/>
            <a:ext cx="759345" cy="581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06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1889290" y="253373"/>
            <a:ext cx="5643453" cy="51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</a:t>
            </a:r>
            <a:r>
              <a:rPr lang="en-US" altLang="zh-CN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imulation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3828" y="3579614"/>
            <a:ext cx="2989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ev01</a:t>
            </a:r>
            <a:r>
              <a:rPr lang="zh-CN" altLang="en-US" sz="1600" dirty="0"/>
              <a:t>的</a:t>
            </a:r>
            <a:r>
              <a:rPr lang="zh-CN" altLang="en-US" sz="1600" dirty="0" smtClean="0"/>
              <a:t>采样间隔大概</a:t>
            </a:r>
            <a:r>
              <a:rPr lang="zh-CN" altLang="en-US" sz="1600" dirty="0"/>
              <a:t>为</a:t>
            </a:r>
            <a:r>
              <a:rPr lang="en-US" altLang="zh-CN" sz="1600" dirty="0" smtClean="0"/>
              <a:t>0.2ns</a:t>
            </a:r>
            <a:endParaRPr lang="en-US" altLang="zh-CN" sz="1600" dirty="0"/>
          </a:p>
        </p:txBody>
      </p:sp>
      <p:sp>
        <p:nvSpPr>
          <p:cNvPr id="9" name="文本框 8"/>
          <p:cNvSpPr txBox="1"/>
          <p:nvPr/>
        </p:nvSpPr>
        <p:spPr>
          <a:xfrm>
            <a:off x="3523222" y="3375242"/>
            <a:ext cx="2788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按我大致的呼吸周期，吸气</a:t>
            </a:r>
            <a:r>
              <a:rPr lang="en-US" altLang="zh-CN" sz="1600" dirty="0" smtClean="0"/>
              <a:t>1s,</a:t>
            </a:r>
            <a:r>
              <a:rPr lang="zh-CN" altLang="en-US" sz="1600" dirty="0" smtClean="0"/>
              <a:t>呼气</a:t>
            </a:r>
            <a:r>
              <a:rPr lang="en-US" altLang="zh-CN" sz="1600" dirty="0" smtClean="0"/>
              <a:t>1s</a:t>
            </a:r>
            <a:r>
              <a:rPr lang="zh-CN" altLang="en-US" sz="1600" dirty="0" smtClean="0"/>
              <a:t>，停顿</a:t>
            </a:r>
            <a:r>
              <a:rPr lang="en-US" altLang="zh-CN" sz="1600" dirty="0" smtClean="0"/>
              <a:t>2s</a:t>
            </a:r>
            <a:r>
              <a:rPr lang="zh-CN" altLang="en-US" sz="1600" dirty="0" smtClean="0"/>
              <a:t>，使得</a:t>
            </a:r>
            <a:r>
              <a:rPr lang="en-US" altLang="zh-CN" sz="1600" dirty="0" smtClean="0"/>
              <a:t>pulse</a:t>
            </a:r>
            <a:r>
              <a:rPr lang="zh-CN" altLang="en-US" sz="1600" dirty="0" smtClean="0"/>
              <a:t>的偏移为</a:t>
            </a:r>
            <a:r>
              <a:rPr lang="en-US" altLang="zh-CN" sz="1600" dirty="0" smtClean="0"/>
              <a:t>0.04ns</a:t>
            </a:r>
            <a:endParaRPr lang="zh-CN" altLang="en-US" sz="1600" dirty="0"/>
          </a:p>
        </p:txBody>
      </p:sp>
      <p:sp>
        <p:nvSpPr>
          <p:cNvPr id="10" name="右箭头 9"/>
          <p:cNvSpPr/>
          <p:nvPr/>
        </p:nvSpPr>
        <p:spPr>
          <a:xfrm>
            <a:off x="6389880" y="1930328"/>
            <a:ext cx="1221511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2" t="37777" r="51759" b="17482"/>
          <a:stretch/>
        </p:blipFill>
        <p:spPr>
          <a:xfrm>
            <a:off x="7848858" y="1056496"/>
            <a:ext cx="3294885" cy="2357951"/>
          </a:xfrm>
          <a:prstGeom prst="rect">
            <a:avLst/>
          </a:prstGeom>
        </p:spPr>
      </p:pic>
      <p:sp>
        <p:nvSpPr>
          <p:cNvPr id="12" name="乘号 11"/>
          <p:cNvSpPr/>
          <p:nvPr/>
        </p:nvSpPr>
        <p:spPr>
          <a:xfrm>
            <a:off x="6656352" y="1587683"/>
            <a:ext cx="423693" cy="482528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5027" y="3414447"/>
            <a:ext cx="368077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79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7" y="2002237"/>
            <a:ext cx="4404742" cy="33683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558" y="1074274"/>
            <a:ext cx="4388508" cy="247548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558" y="3549761"/>
            <a:ext cx="4388508" cy="24705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48588" y="218396"/>
            <a:ext cx="759345" cy="581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07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89290" y="253373"/>
            <a:ext cx="5643453" cy="51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image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19818" y="1196194"/>
            <a:ext cx="235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基本要求：天线阵列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7949303" y="6126480"/>
            <a:ext cx="2545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陈哲团队设备演示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652389" y="5650949"/>
            <a:ext cx="2491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Octopus</a:t>
            </a:r>
            <a:r>
              <a:rPr lang="zh-CN" altLang="en-US" dirty="0" smtClean="0"/>
              <a:t>的</a:t>
            </a:r>
            <a:r>
              <a:rPr lang="en-US" altLang="zh-CN" dirty="0" smtClean="0"/>
              <a:t>image</a:t>
            </a:r>
            <a:r>
              <a:rPr lang="zh-CN" altLang="en-US" dirty="0" smtClean="0"/>
              <a:t>演示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6727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95140" y="996413"/>
            <a:ext cx="975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MoVi</a:t>
            </a:r>
            <a:r>
              <a:rPr lang="en-US" altLang="zh-CN" dirty="0"/>
              <a:t>-Fi: Motion-robust Vital </a:t>
            </a:r>
            <a:r>
              <a:rPr lang="en-US" altLang="zh-CN" dirty="0" smtClean="0"/>
              <a:t>Signs Waveform </a:t>
            </a:r>
            <a:r>
              <a:rPr lang="en-US" altLang="zh-CN" dirty="0"/>
              <a:t>Recovery </a:t>
            </a:r>
            <a:r>
              <a:rPr lang="en-US" altLang="zh-CN" dirty="0" smtClean="0"/>
              <a:t>via Deep </a:t>
            </a:r>
            <a:r>
              <a:rPr lang="en-US" altLang="zh-CN" dirty="0"/>
              <a:t>Interpreted RF </a:t>
            </a:r>
            <a:r>
              <a:rPr lang="en-US" altLang="zh-CN" dirty="0" smtClean="0"/>
              <a:t>Sensing</a:t>
            </a:r>
            <a:endParaRPr lang="zh-CN" altLang="en-US" dirty="0"/>
          </a:p>
        </p:txBody>
      </p:sp>
      <p:sp>
        <p:nvSpPr>
          <p:cNvPr id="3" name="圆角矩形 2"/>
          <p:cNvSpPr/>
          <p:nvPr/>
        </p:nvSpPr>
        <p:spPr>
          <a:xfrm>
            <a:off x="1011450" y="1726126"/>
            <a:ext cx="2194560" cy="102034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Body movements</a:t>
            </a:r>
            <a:endParaRPr lang="zh-CN" altLang="en-US" dirty="0"/>
          </a:p>
        </p:txBody>
      </p:sp>
      <p:sp>
        <p:nvSpPr>
          <p:cNvPr id="4" name="圆角矩形 3"/>
          <p:cNvSpPr/>
          <p:nvPr/>
        </p:nvSpPr>
        <p:spPr>
          <a:xfrm>
            <a:off x="4325620" y="1947812"/>
            <a:ext cx="1463040" cy="6400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Vital signs</a:t>
            </a:r>
            <a:endParaRPr lang="zh-CN" altLang="en-US" dirty="0"/>
          </a:p>
        </p:txBody>
      </p:sp>
      <p:sp>
        <p:nvSpPr>
          <p:cNvPr id="7" name="圆角矩形 6"/>
          <p:cNvSpPr/>
          <p:nvPr/>
        </p:nvSpPr>
        <p:spPr>
          <a:xfrm>
            <a:off x="7731760" y="1577340"/>
            <a:ext cx="2916980" cy="12714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Deep contrastive learning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579" y="3483959"/>
            <a:ext cx="3496861" cy="26789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654" y="3334570"/>
            <a:ext cx="2591275" cy="14888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260" y="4949447"/>
            <a:ext cx="2537669" cy="1440948"/>
          </a:xfrm>
          <a:prstGeom prst="rect">
            <a:avLst/>
          </a:prstGeom>
        </p:spPr>
      </p:pic>
      <p:sp>
        <p:nvSpPr>
          <p:cNvPr id="12" name="左右箭头 11"/>
          <p:cNvSpPr/>
          <p:nvPr/>
        </p:nvSpPr>
        <p:spPr>
          <a:xfrm>
            <a:off x="3206010" y="2091132"/>
            <a:ext cx="1119610" cy="311901"/>
          </a:xfrm>
          <a:prstGeom prst="leftRightArrow">
            <a:avLst>
              <a:gd name="adj1" fmla="val 5469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2983495" y="1699723"/>
            <a:ext cx="156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nonlinear</a:t>
            </a:r>
            <a:endParaRPr lang="zh-CN" altLang="en-US" dirty="0"/>
          </a:p>
        </p:txBody>
      </p:sp>
      <p:sp>
        <p:nvSpPr>
          <p:cNvPr id="14" name="燕尾形箭头 13"/>
          <p:cNvSpPr/>
          <p:nvPr/>
        </p:nvSpPr>
        <p:spPr>
          <a:xfrm>
            <a:off x="6097535" y="2047619"/>
            <a:ext cx="1290320" cy="44046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348588" y="218396"/>
            <a:ext cx="759345" cy="581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08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文本框 5"/>
          <p:cNvSpPr txBox="1"/>
          <p:nvPr/>
        </p:nvSpPr>
        <p:spPr>
          <a:xfrm>
            <a:off x="1889290" y="253373"/>
            <a:ext cx="5643453" cy="51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Vital signs under motion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312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3331</TotalTime>
  <Words>381</Words>
  <Application>Microsoft Office PowerPoint</Application>
  <PresentationFormat>宽屏</PresentationFormat>
  <Paragraphs>69</Paragraphs>
  <Slides>11</Slides>
  <Notes>7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1" baseType="lpstr">
      <vt:lpstr>Microsoft JhengHei UI</vt:lpstr>
      <vt:lpstr>等线</vt:lpstr>
      <vt:lpstr>等线 Light</vt:lpstr>
      <vt:lpstr>微软雅黑</vt:lpstr>
      <vt:lpstr>Adobe Devanagari</vt:lpstr>
      <vt:lpstr>Arial</vt:lpstr>
      <vt:lpstr>Bahnschrift Light</vt:lpstr>
      <vt:lpstr>Cambria Math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miao tamiaode</dc:creator>
  <cp:lastModifiedBy>ding_ding xiao_lu</cp:lastModifiedBy>
  <cp:revision>641</cp:revision>
  <dcterms:created xsi:type="dcterms:W3CDTF">2020-04-23T01:39:00Z</dcterms:created>
  <dcterms:modified xsi:type="dcterms:W3CDTF">2022-04-10T10:21:09Z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2052-11.1.0.11194</vt:lpwstr>
  </property>
  <property fmtid="{D5CDD505-2E9C-101B-9397-08002B2CF9AE}" pid="3" name="ICV">
    <vt:lpwstr>71816CB8F5FC4D2DB6C6B44C3702D062</vt:lpwstr>
  </property>
</Properties>
</file>