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306" r:id="rId2"/>
    <p:sldId id="378" r:id="rId3"/>
    <p:sldId id="379" r:id="rId4"/>
    <p:sldId id="380" r:id="rId5"/>
    <p:sldId id="372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292F"/>
    <a:srgbClr val="183E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7500" autoAdjust="0"/>
  </p:normalViewPr>
  <p:slideViewPr>
    <p:cSldViewPr snapToGrid="0">
      <p:cViewPr varScale="1">
        <p:scale>
          <a:sx n="99" d="100"/>
          <a:sy n="99" d="100"/>
        </p:scale>
        <p:origin x="1032" y="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E50C0-F59D-4265-9884-4BB163F043B6}" type="datetimeFigureOut">
              <a:rPr lang="zh-CN" altLang="en-US" smtClean="0"/>
              <a:t>2022/4/15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780A37-D431-4B76-A9CC-FA6F7E66E7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2480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4B9571-4ED6-4C81-B95F-91FC05788F20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4B9571-4ED6-4C81-B95F-91FC05788F20}" type="slidenum">
              <a:rPr lang="zh-CN" altLang="en-US" smtClean="0"/>
              <a:t>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79856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4B9571-4ED6-4C81-B95F-91FC05788F20}" type="slidenum">
              <a:rPr lang="zh-CN" altLang="en-US" smtClean="0"/>
              <a:t>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93627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4B9571-4ED6-4C81-B95F-91FC05788F20}" type="slidenum">
              <a:rPr lang="zh-CN" altLang="en-US" smtClean="0"/>
              <a:t>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06868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79425" y="1279525"/>
            <a:ext cx="6140450" cy="3454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lnSpc>
                <a:spcPct val="150000"/>
              </a:lnSpc>
            </a:pP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DBD13-4AC8-4FCD-9B2D-95A1636FBBBD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5329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 userDrawn="1"/>
        </p:nvGrpSpPr>
        <p:grpSpPr>
          <a:xfrm>
            <a:off x="9214241" y="179334"/>
            <a:ext cx="2703782" cy="646764"/>
            <a:chOff x="9205483" y="280849"/>
            <a:chExt cx="2517243" cy="548463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05483" y="280849"/>
              <a:ext cx="618914" cy="548463"/>
            </a:xfrm>
            <a:prstGeom prst="rect">
              <a:avLst/>
            </a:prstGeom>
          </p:spPr>
        </p:pic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72038" y="341346"/>
              <a:ext cx="2050688" cy="464823"/>
            </a:xfrm>
            <a:prstGeom prst="rect">
              <a:avLst/>
            </a:prstGeom>
          </p:spPr>
        </p:pic>
      </p:grpSp>
      <p:cxnSp>
        <p:nvCxnSpPr>
          <p:cNvPr id="10" name="直接连接符 9"/>
          <p:cNvCxnSpPr/>
          <p:nvPr userDrawn="1"/>
        </p:nvCxnSpPr>
        <p:spPr>
          <a:xfrm>
            <a:off x="523982" y="846166"/>
            <a:ext cx="11178283" cy="0"/>
          </a:xfrm>
          <a:prstGeom prst="line">
            <a:avLst/>
          </a:prstGeom>
          <a:ln w="19050">
            <a:solidFill>
              <a:srgbClr val="CD2626"/>
            </a:solidFill>
          </a:ln>
          <a:effectLst>
            <a:outerShdw blurRad="50800" dist="38100" dir="5400000" algn="t" rotWithShape="0">
              <a:srgbClr val="D9D7DA">
                <a:alpha val="60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23982" y="77329"/>
            <a:ext cx="813731" cy="81373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2022/4/15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2022/4/15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2022/4/15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2022/4/15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2022/4/15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2022/4/15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30BEA-91DE-425F-9A70-60AC6B27C6DE}" type="datetimeFigureOut">
              <a:rPr lang="zh-CN" altLang="en-US" smtClean="0"/>
              <a:t>2022/4/15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0.jpg"/><Relationship Id="rId5" Type="http://schemas.openxmlformats.org/officeDocument/2006/relationships/image" Target="../media/image9.jpg"/><Relationship Id="rId10" Type="http://schemas.openxmlformats.org/officeDocument/2006/relationships/image" Target="../media/image14.jpeg"/><Relationship Id="rId4" Type="http://schemas.openxmlformats.org/officeDocument/2006/relationships/image" Target="../media/image8.jpg"/><Relationship Id="rId9" Type="http://schemas.openxmlformats.org/officeDocument/2006/relationships/image" Target="../media/image1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矩形 28"/>
          <p:cNvSpPr/>
          <p:nvPr/>
        </p:nvSpPr>
        <p:spPr>
          <a:xfrm>
            <a:off x="2776746" y="4635211"/>
            <a:ext cx="6638508" cy="2476239"/>
          </a:xfrm>
          <a:prstGeom prst="rect">
            <a:avLst/>
          </a:prstGeom>
          <a:blipFill dpi="0" rotWithShape="1">
            <a:blip r:embed="rId3">
              <a:alphaModFix amt="5000"/>
            </a:blip>
            <a:srcRect/>
            <a:stretch>
              <a:fillRect t="-50527" b="1"/>
            </a:stretch>
          </a:blip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4" name="矩形: 圆角 3"/>
          <p:cNvSpPr/>
          <p:nvPr/>
        </p:nvSpPr>
        <p:spPr>
          <a:xfrm>
            <a:off x="5172076" y="5945840"/>
            <a:ext cx="1533524" cy="254935"/>
          </a:xfrm>
          <a:prstGeom prst="roundRect">
            <a:avLst>
              <a:gd name="adj" fmla="val 6648"/>
            </a:avLst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fld id="{176E9124-94C9-45F8-991C-9243C15143EC}" type="datetime1">
              <a:rPr lang="zh-CN" altLang="en-US" sz="1600" spc="100">
                <a:latin typeface="Bahnschrift Light" panose="020B0502040204020203" pitchFamily="34" charset="0"/>
                <a:ea typeface="微软雅黑" panose="020B0503020204020204" pitchFamily="34" charset="-122"/>
              </a:rPr>
              <a:t>2022/4/15</a:t>
            </a:fld>
            <a:endParaRPr lang="zh-CN" altLang="en-US" dirty="0"/>
          </a:p>
        </p:txBody>
      </p:sp>
      <p:cxnSp>
        <p:nvCxnSpPr>
          <p:cNvPr id="8" name="直接连接符 7"/>
          <p:cNvCxnSpPr/>
          <p:nvPr/>
        </p:nvCxnSpPr>
        <p:spPr>
          <a:xfrm>
            <a:off x="2486290" y="2432693"/>
            <a:ext cx="7219421" cy="0"/>
          </a:xfrm>
          <a:prstGeom prst="line">
            <a:avLst/>
          </a:prstGeom>
          <a:ln w="12700">
            <a:solidFill>
              <a:srgbClr val="AB2B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2486290" y="4401169"/>
            <a:ext cx="7219421" cy="0"/>
          </a:xfrm>
          <a:prstGeom prst="line">
            <a:avLst/>
          </a:prstGeom>
          <a:ln w="12700">
            <a:solidFill>
              <a:srgbClr val="AB2B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2134292" y="2924260"/>
            <a:ext cx="7713067" cy="651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zh-CN" altLang="en-US" sz="3200" b="1" dirty="0">
                <a:solidFill>
                  <a:srgbClr val="AB2B2B"/>
                </a:solidFill>
                <a:latin typeface="微软雅黑" pitchFamily="34" charset="-122"/>
                <a:ea typeface="微软雅黑" pitchFamily="34" charset="-122"/>
                <a:cs typeface="Times New Roman" panose="02020603050405020304" pitchFamily="18" charset="0"/>
              </a:rPr>
              <a:t>工作汇报</a:t>
            </a:r>
            <a:endParaRPr lang="zh-CN" altLang="en-US" sz="2800" b="1" dirty="0">
              <a:solidFill>
                <a:srgbClr val="AB2B2B"/>
              </a:solidFill>
              <a:latin typeface="微软雅黑" pitchFamily="34" charset="-122"/>
              <a:ea typeface="微软雅黑" pitchFamily="34" charset="-122"/>
              <a:cs typeface="Times New Roman" panose="02020603050405020304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 rot="19489470">
            <a:off x="2087430" y="75101"/>
            <a:ext cx="7815223" cy="70259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 rot="19677627">
            <a:off x="1696367" y="-185105"/>
            <a:ext cx="8799268" cy="7539332"/>
          </a:xfrm>
          <a:prstGeom prst="rect">
            <a:avLst/>
          </a:prstGeom>
          <a:noFill/>
          <a:ln w="393700">
            <a:gradFill flip="none" rotWithShape="1">
              <a:gsLst>
                <a:gs pos="0">
                  <a:schemeClr val="accent3">
                    <a:lumMod val="67000"/>
                    <a:alpha val="0"/>
                  </a:schemeClr>
                </a:gs>
                <a:gs pos="75000">
                  <a:srgbClr val="D9D7DA">
                    <a:alpha val="36000"/>
                  </a:srgbClr>
                </a:gs>
                <a:gs pos="100000">
                  <a:schemeClr val="accent3">
                    <a:lumMod val="60000"/>
                    <a:lumOff val="40000"/>
                    <a:alpha val="0"/>
                  </a:schemeClr>
                </a:gs>
              </a:gsLst>
              <a:lin ang="81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 rot="19689791">
            <a:off x="1250990" y="-594491"/>
            <a:ext cx="9690020" cy="8358103"/>
          </a:xfrm>
          <a:prstGeom prst="rect">
            <a:avLst/>
          </a:prstGeom>
          <a:noFill/>
          <a:ln w="25400">
            <a:solidFill>
              <a:srgbClr val="AB2B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 rot="19677627">
            <a:off x="837848" y="-966170"/>
            <a:ext cx="10516304" cy="9101460"/>
          </a:xfrm>
          <a:prstGeom prst="rect">
            <a:avLst/>
          </a:prstGeom>
          <a:noFill/>
          <a:ln w="304800">
            <a:gradFill flip="none" rotWithShape="1">
              <a:gsLst>
                <a:gs pos="0">
                  <a:schemeClr val="accent3">
                    <a:lumMod val="67000"/>
                    <a:alpha val="0"/>
                  </a:schemeClr>
                </a:gs>
                <a:gs pos="69000">
                  <a:srgbClr val="D9D7DA">
                    <a:alpha val="32000"/>
                  </a:srgbClr>
                </a:gs>
                <a:gs pos="100000">
                  <a:schemeClr val="accent3">
                    <a:lumMod val="60000"/>
                    <a:lumOff val="40000"/>
                    <a:alpha val="0"/>
                  </a:schemeClr>
                </a:gs>
              </a:gsLst>
              <a:lin ang="81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 rot="19677627">
            <a:off x="631957" y="-1193179"/>
            <a:ext cx="10928087" cy="9555478"/>
          </a:xfrm>
          <a:prstGeom prst="rect">
            <a:avLst/>
          </a:prstGeom>
          <a:noFill/>
          <a:ln w="127000">
            <a:solidFill>
              <a:srgbClr val="AB2B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0" name="直角三角形 19"/>
          <p:cNvSpPr/>
          <p:nvPr/>
        </p:nvSpPr>
        <p:spPr>
          <a:xfrm flipV="1">
            <a:off x="0" y="0"/>
            <a:ext cx="2809876" cy="1756941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/>
          </a:p>
        </p:txBody>
      </p:sp>
      <p:sp>
        <p:nvSpPr>
          <p:cNvPr id="21" name="直角三角形 20"/>
          <p:cNvSpPr/>
          <p:nvPr/>
        </p:nvSpPr>
        <p:spPr>
          <a:xfrm rot="16200000" flipV="1">
            <a:off x="-559805" y="4699477"/>
            <a:ext cx="2809876" cy="1756941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2" name="直角三角形 21"/>
          <p:cNvSpPr/>
          <p:nvPr/>
        </p:nvSpPr>
        <p:spPr>
          <a:xfrm rot="16200000" flipH="1">
            <a:off x="9801294" y="562042"/>
            <a:ext cx="2952749" cy="1828666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3" name="直角三角形 22"/>
          <p:cNvSpPr/>
          <p:nvPr/>
        </p:nvSpPr>
        <p:spPr>
          <a:xfrm flipH="1">
            <a:off x="9783191" y="5443226"/>
            <a:ext cx="2442147" cy="1414770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grpSp>
        <p:nvGrpSpPr>
          <p:cNvPr id="6" name="组合 5"/>
          <p:cNvGrpSpPr/>
          <p:nvPr/>
        </p:nvGrpSpPr>
        <p:grpSpPr>
          <a:xfrm>
            <a:off x="3896094" y="822386"/>
            <a:ext cx="4399811" cy="813731"/>
            <a:chOff x="4386699" y="746886"/>
            <a:chExt cx="4399811" cy="813731"/>
          </a:xfrm>
        </p:grpSpPr>
        <p:pic>
          <p:nvPicPr>
            <p:cNvPr id="24" name="图片 2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386699" y="746886"/>
              <a:ext cx="813731" cy="813731"/>
            </a:xfrm>
            <a:prstGeom prst="rect">
              <a:avLst/>
            </a:prstGeom>
          </p:spPr>
        </p:pic>
        <p:grpSp>
          <p:nvGrpSpPr>
            <p:cNvPr id="25" name="组合 24"/>
            <p:cNvGrpSpPr/>
            <p:nvPr/>
          </p:nvGrpSpPr>
          <p:grpSpPr>
            <a:xfrm>
              <a:off x="5384803" y="746904"/>
              <a:ext cx="3401707" cy="813713"/>
              <a:chOff x="9205483" y="280849"/>
              <a:chExt cx="2517243" cy="548463"/>
            </a:xfrm>
          </p:grpSpPr>
          <p:pic>
            <p:nvPicPr>
              <p:cNvPr id="26" name="图片 25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205483" y="280849"/>
                <a:ext cx="618914" cy="548463"/>
              </a:xfrm>
              <a:prstGeom prst="rect">
                <a:avLst/>
              </a:prstGeom>
            </p:spPr>
          </p:pic>
          <p:pic>
            <p:nvPicPr>
              <p:cNvPr id="27" name="图片 26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672038" y="341346"/>
                <a:ext cx="2050688" cy="464823"/>
              </a:xfrm>
              <a:prstGeom prst="rect">
                <a:avLst/>
              </a:prstGeom>
            </p:spPr>
          </p:pic>
        </p:grpSp>
      </p:grpSp>
      <p:sp>
        <p:nvSpPr>
          <p:cNvPr id="28" name="文本框 27">
            <a:extLst>
              <a:ext uri="{FF2B5EF4-FFF2-40B4-BE49-F238E27FC236}">
                <a16:creationId xmlns:a16="http://schemas.microsoft.com/office/drawing/2014/main" id="{B483FC59-0AA4-4ABA-B60D-C50B9C887809}"/>
              </a:ext>
            </a:extLst>
          </p:cNvPr>
          <p:cNvSpPr txBox="1"/>
          <p:nvPr/>
        </p:nvSpPr>
        <p:spPr>
          <a:xfrm>
            <a:off x="2134292" y="4378121"/>
            <a:ext cx="7713067" cy="337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zh-CN" altLang="en-US" sz="1400" b="1" dirty="0">
                <a:solidFill>
                  <a:srgbClr val="AB2B2B"/>
                </a:solidFill>
                <a:latin typeface="微软雅黑" pitchFamily="34" charset="-122"/>
                <a:ea typeface="微软雅黑" pitchFamily="34" charset="-122"/>
                <a:cs typeface="Times New Roman" panose="02020603050405020304" pitchFamily="18" charset="0"/>
              </a:rPr>
              <a:t>汇报人：王碧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433717" y="6481234"/>
            <a:ext cx="758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8247E6E-6507-4F69-8E4E-2578B16075EC}" type="slidenum">
              <a:rPr lang="zh-CN" altLang="en-US" smtClean="0">
                <a:solidFill>
                  <a:schemeClr val="bg1">
                    <a:lumMod val="6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2</a:t>
            </a:fld>
            <a:endParaRPr lang="zh-CN" altLang="en-US" dirty="0">
              <a:solidFill>
                <a:schemeClr val="bg1">
                  <a:lumMod val="65000"/>
                </a:schemeClr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E8998022-5A15-4BD5-8AA1-13B9613EEBA7}"/>
              </a:ext>
            </a:extLst>
          </p:cNvPr>
          <p:cNvSpPr txBox="1"/>
          <p:nvPr/>
        </p:nvSpPr>
        <p:spPr>
          <a:xfrm>
            <a:off x="1460938" y="280398"/>
            <a:ext cx="3869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/>
              <a:t>数据集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3A3A4826-06BB-4E3F-BB1F-D4AD7C04DACE}"/>
              </a:ext>
            </a:extLst>
          </p:cNvPr>
          <p:cNvSpPr/>
          <p:nvPr/>
        </p:nvSpPr>
        <p:spPr>
          <a:xfrm>
            <a:off x="1091518" y="5742570"/>
            <a:ext cx="1072134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O. 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Ronneberger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P. Fischer, and T. 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Brox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U-net: Convolutional networks for biomedical image segmentation. In MICCAI, pages 234–241. Springer, 2015.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Youngmin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Baek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Bado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Lee, 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Dongyoon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Han, 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Sangdoo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Yun, and 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Hwalsuk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Lee, “Character region awareness for text detection,” in CVPR, 2019, pp. 9365–9374.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M. Shang, J. Gao and J. Sun, “Character Region Awareness Network For Scene Text Recognition,”  in 2020 IEEE International Conference on Multimedia and Expo (ICME), 2020, pp. 1-6.</a:t>
            </a:r>
          </a:p>
          <a:p>
            <a:pPr marL="342900" indent="-342900">
              <a:buFont typeface="+mj-lt"/>
              <a:buAutoNum type="arabicPeriod"/>
            </a:pPr>
            <a:endParaRPr lang="zh-CN" altLang="en-US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5E876F94-4AC1-46B3-AEF2-DCB0FBF73162}"/>
              </a:ext>
            </a:extLst>
          </p:cNvPr>
          <p:cNvSpPr txBox="1"/>
          <p:nvPr/>
        </p:nvSpPr>
        <p:spPr>
          <a:xfrm>
            <a:off x="803707" y="1033956"/>
            <a:ext cx="2281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err="1">
                <a:cs typeface="Times New Roman" panose="02020603050405020304" pitchFamily="18" charset="0"/>
              </a:rPr>
              <a:t>SynthText</a:t>
            </a:r>
            <a:endParaRPr lang="zh-CN" altLang="en-US" sz="2400" b="1" dirty="0">
              <a:cs typeface="Times New Roman" panose="02020603050405020304" pitchFamily="18" charset="0"/>
            </a:endParaRP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8C8F32BA-42EF-4434-A5E0-C4CBA05CE8E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206" y="1699718"/>
            <a:ext cx="2206191" cy="1654643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FB34E4CB-216F-4ED9-A50A-F299A157285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206" y="3584699"/>
            <a:ext cx="2206191" cy="1654643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6C37D124-8B52-4F78-A9BD-ACE521FE63A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5616" y="1699718"/>
            <a:ext cx="2522619" cy="1643907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19C421DC-D604-467F-80D9-C64A60E1947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5616" y="3584699"/>
            <a:ext cx="2522619" cy="1654643"/>
          </a:xfrm>
          <a:prstGeom prst="rect">
            <a:avLst/>
          </a:prstGeom>
        </p:spPr>
      </p:pic>
      <p:sp>
        <p:nvSpPr>
          <p:cNvPr id="15" name="文本框 14">
            <a:extLst>
              <a:ext uri="{FF2B5EF4-FFF2-40B4-BE49-F238E27FC236}">
                <a16:creationId xmlns:a16="http://schemas.microsoft.com/office/drawing/2014/main" id="{1AD49004-45AE-4B35-A8C9-B2267648B42F}"/>
              </a:ext>
            </a:extLst>
          </p:cNvPr>
          <p:cNvSpPr txBox="1"/>
          <p:nvPr/>
        </p:nvSpPr>
        <p:spPr>
          <a:xfrm>
            <a:off x="6452188" y="1033956"/>
            <a:ext cx="2281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cs typeface="Times New Roman" panose="02020603050405020304" pitchFamily="18" charset="0"/>
              </a:rPr>
              <a:t>ICDAR15</a:t>
            </a:r>
            <a:endParaRPr lang="zh-CN" altLang="en-US" sz="2400" b="1" dirty="0">
              <a:cs typeface="Times New Roman" panose="02020603050405020304" pitchFamily="18" charset="0"/>
            </a:endParaRPr>
          </a:p>
        </p:txBody>
      </p:sp>
      <p:pic>
        <p:nvPicPr>
          <p:cNvPr id="17" name="图片 16">
            <a:extLst>
              <a:ext uri="{FF2B5EF4-FFF2-40B4-BE49-F238E27FC236}">
                <a16:creationId xmlns:a16="http://schemas.microsoft.com/office/drawing/2014/main" id="{61116B71-A4D6-4C18-BA2F-742E832F050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2188" y="1710454"/>
            <a:ext cx="2522619" cy="1643907"/>
          </a:xfrm>
          <a:prstGeom prst="rect">
            <a:avLst/>
          </a:prstGeom>
        </p:spPr>
      </p:pic>
      <p:pic>
        <p:nvPicPr>
          <p:cNvPr id="19" name="图片 18">
            <a:extLst>
              <a:ext uri="{FF2B5EF4-FFF2-40B4-BE49-F238E27FC236}">
                <a16:creationId xmlns:a16="http://schemas.microsoft.com/office/drawing/2014/main" id="{BA00B601-6E54-44AA-8C91-18AD1BDE9F7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2188" y="3584699"/>
            <a:ext cx="2522619" cy="1654643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789B5EE2-D515-4E23-B160-CB296DB089C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0238" y="1710454"/>
            <a:ext cx="2522620" cy="1633171"/>
          </a:xfrm>
          <a:prstGeom prst="rect">
            <a:avLst/>
          </a:prstGeom>
        </p:spPr>
      </p:pic>
      <p:pic>
        <p:nvPicPr>
          <p:cNvPr id="23" name="图片 22">
            <a:extLst>
              <a:ext uri="{FF2B5EF4-FFF2-40B4-BE49-F238E27FC236}">
                <a16:creationId xmlns:a16="http://schemas.microsoft.com/office/drawing/2014/main" id="{C7FAEC45-A7F3-4FF3-9154-CE3BD4DF5C25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0238" y="3584699"/>
            <a:ext cx="2522619" cy="1633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342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433717" y="6481234"/>
            <a:ext cx="758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8247E6E-6507-4F69-8E4E-2578B16075EC}" type="slidenum">
              <a:rPr lang="zh-CN" altLang="en-US" smtClean="0">
                <a:solidFill>
                  <a:schemeClr val="bg1">
                    <a:lumMod val="6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3</a:t>
            </a:fld>
            <a:endParaRPr lang="zh-CN" altLang="en-US" dirty="0">
              <a:solidFill>
                <a:schemeClr val="bg1">
                  <a:lumMod val="65000"/>
                </a:schemeClr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E8998022-5A15-4BD5-8AA1-13B9613EEBA7}"/>
              </a:ext>
            </a:extLst>
          </p:cNvPr>
          <p:cNvSpPr txBox="1"/>
          <p:nvPr/>
        </p:nvSpPr>
        <p:spPr>
          <a:xfrm>
            <a:off x="1460938" y="299121"/>
            <a:ext cx="3869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/>
              <a:t>评估方法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E82ECFB2-004B-48C1-8D51-13BC7E3BD380}"/>
              </a:ext>
            </a:extLst>
          </p:cNvPr>
          <p:cNvSpPr txBox="1"/>
          <p:nvPr/>
        </p:nvSpPr>
        <p:spPr>
          <a:xfrm>
            <a:off x="736330" y="956954"/>
            <a:ext cx="2281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err="1">
                <a:cs typeface="Times New Roman" panose="02020603050405020304" pitchFamily="18" charset="0"/>
              </a:rPr>
              <a:t>DetEval</a:t>
            </a:r>
            <a:endParaRPr lang="zh-CN" altLang="en-US" sz="2400" b="1" dirty="0">
              <a:cs typeface="Times New Roman" panose="02020603050405020304" pitchFamily="18" charset="0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1698C0CA-5BC3-48A5-B9A0-E4A4CF4254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1614" y="1457571"/>
            <a:ext cx="5942857" cy="3942857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3A0DFFD1-8F0E-46EF-8BAA-B9B9F9DF5814}"/>
              </a:ext>
            </a:extLst>
          </p:cNvPr>
          <p:cNvSpPr/>
          <p:nvPr/>
        </p:nvSpPr>
        <p:spPr>
          <a:xfrm>
            <a:off x="736330" y="2600703"/>
            <a:ext cx="34163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rgbClr val="4D4D4D"/>
                </a:solidFill>
                <a:latin typeface="-apple-system"/>
              </a:rPr>
              <a:t>能够考虑检测结果与</a:t>
            </a:r>
            <a:r>
              <a:rPr lang="en-US" altLang="zh-CN" dirty="0" err="1">
                <a:solidFill>
                  <a:srgbClr val="4D4D4D"/>
                </a:solidFill>
                <a:latin typeface="-apple-system"/>
              </a:rPr>
              <a:t>groundtruth</a:t>
            </a:r>
            <a:endParaRPr lang="en-US" altLang="zh-CN" dirty="0">
              <a:solidFill>
                <a:srgbClr val="4D4D4D"/>
              </a:solidFill>
              <a:latin typeface="-apple-system"/>
            </a:endParaRPr>
          </a:p>
          <a:p>
            <a:r>
              <a:rPr lang="zh-CN" altLang="en-US" dirty="0">
                <a:solidFill>
                  <a:srgbClr val="4D4D4D"/>
                </a:solidFill>
                <a:latin typeface="-apple-system"/>
              </a:rPr>
              <a:t>一对一，一对多，多对一的情况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76396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433717" y="6481234"/>
            <a:ext cx="758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8247E6E-6507-4F69-8E4E-2578B16075EC}" type="slidenum">
              <a:rPr lang="zh-CN" altLang="en-US" smtClean="0">
                <a:solidFill>
                  <a:schemeClr val="bg1">
                    <a:lumMod val="6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4</a:t>
            </a:fld>
            <a:endParaRPr lang="zh-CN" altLang="en-US" dirty="0">
              <a:solidFill>
                <a:schemeClr val="bg1">
                  <a:lumMod val="65000"/>
                </a:schemeClr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3A3A4826-06BB-4E3F-BB1F-D4AD7C04DACE}"/>
              </a:ext>
            </a:extLst>
          </p:cNvPr>
          <p:cNvSpPr/>
          <p:nvPr/>
        </p:nvSpPr>
        <p:spPr>
          <a:xfrm>
            <a:off x="847625" y="5688555"/>
            <a:ext cx="1072134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V. 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Badrinarayanan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A. Kendall and R. 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Cipolla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"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SegNet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 Deep Convolutional Encoder-Decoder Architecture for Image Segmentation," in IEEE Transactions on Pattern Analysis and Machine Intelligence, vol. 39, no. 12, pp. 2481-2495.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Youngmin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Baek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Bado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Lee, 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Dongyoon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Han, 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Sangdoo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Yun, and 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Hwalsuk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Lee, “Character region awareness for text detection,” in CVPR, 2019, pp. 9365–9374.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M. Shang, J. Gao and J. Sun, “Character Region Awareness Network For Scene Text Recognition,”  in 2020 IEEE International Conference on Multimedia and Expo (ICME), 2020, pp. 1-6.</a:t>
            </a:r>
          </a:p>
          <a:p>
            <a:pPr marL="342900" indent="-342900">
              <a:buFont typeface="+mj-lt"/>
              <a:buAutoNum type="arabicPeriod"/>
            </a:pPr>
            <a:endParaRPr lang="zh-CN" altLang="en-US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FE2E0343-7B79-424F-9158-42C920944C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2483" y="1859223"/>
            <a:ext cx="4495329" cy="2571429"/>
          </a:xfrm>
          <a:prstGeom prst="rect">
            <a:avLst/>
          </a:prstGeom>
        </p:spPr>
      </p:pic>
      <p:sp>
        <p:nvSpPr>
          <p:cNvPr id="4" name="矩形: 圆角 3">
            <a:extLst>
              <a:ext uri="{FF2B5EF4-FFF2-40B4-BE49-F238E27FC236}">
                <a16:creationId xmlns:a16="http://schemas.microsoft.com/office/drawing/2014/main" id="{1A79F9F8-7528-49E0-959E-3EB649A4565E}"/>
              </a:ext>
            </a:extLst>
          </p:cNvPr>
          <p:cNvSpPr/>
          <p:nvPr/>
        </p:nvSpPr>
        <p:spPr>
          <a:xfrm>
            <a:off x="587141" y="2678228"/>
            <a:ext cx="1106907" cy="62564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0F39AD24-CF60-4E74-9257-3778578A674F}"/>
              </a:ext>
            </a:extLst>
          </p:cNvPr>
          <p:cNvSpPr txBox="1"/>
          <p:nvPr/>
        </p:nvSpPr>
        <p:spPr>
          <a:xfrm>
            <a:off x="654518" y="2837161"/>
            <a:ext cx="11069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Input image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直接箭头连接符 7">
            <a:extLst>
              <a:ext uri="{FF2B5EF4-FFF2-40B4-BE49-F238E27FC236}">
                <a16:creationId xmlns:a16="http://schemas.microsoft.com/office/drawing/2014/main" id="{BBE73DC2-1BE4-45DD-85C3-47CD7CBDA93A}"/>
              </a:ext>
            </a:extLst>
          </p:cNvPr>
          <p:cNvCxnSpPr/>
          <p:nvPr/>
        </p:nvCxnSpPr>
        <p:spPr>
          <a:xfrm flipH="1">
            <a:off x="5948413" y="1309036"/>
            <a:ext cx="259882" cy="11839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>
            <a:extLst>
              <a:ext uri="{FF2B5EF4-FFF2-40B4-BE49-F238E27FC236}">
                <a16:creationId xmlns:a16="http://schemas.microsoft.com/office/drawing/2014/main" id="{89E984AD-1AE7-4F2C-80F4-CAC504FFD93D}"/>
              </a:ext>
            </a:extLst>
          </p:cNvPr>
          <p:cNvSpPr txBox="1"/>
          <p:nvPr/>
        </p:nvSpPr>
        <p:spPr>
          <a:xfrm>
            <a:off x="5746282" y="962642"/>
            <a:ext cx="12705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MobileNet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: 圆角 9">
            <a:extLst>
              <a:ext uri="{FF2B5EF4-FFF2-40B4-BE49-F238E27FC236}">
                <a16:creationId xmlns:a16="http://schemas.microsoft.com/office/drawing/2014/main" id="{8370CAED-30A6-4FC9-9574-3F17BCB3886A}"/>
              </a:ext>
            </a:extLst>
          </p:cNvPr>
          <p:cNvSpPr/>
          <p:nvPr/>
        </p:nvSpPr>
        <p:spPr>
          <a:xfrm>
            <a:off x="2608954" y="2052586"/>
            <a:ext cx="1241659" cy="62564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34C3F478-1039-4135-9036-8C88D13EEACD}"/>
              </a:ext>
            </a:extLst>
          </p:cNvPr>
          <p:cNvSpPr txBox="1"/>
          <p:nvPr/>
        </p:nvSpPr>
        <p:spPr>
          <a:xfrm>
            <a:off x="2543686" y="2205762"/>
            <a:ext cx="13721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Region Map GT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矩形: 圆角 11">
            <a:extLst>
              <a:ext uri="{FF2B5EF4-FFF2-40B4-BE49-F238E27FC236}">
                <a16:creationId xmlns:a16="http://schemas.microsoft.com/office/drawing/2014/main" id="{7E29FF97-2D81-4265-9C34-15B73DFBB214}"/>
              </a:ext>
            </a:extLst>
          </p:cNvPr>
          <p:cNvSpPr/>
          <p:nvPr/>
        </p:nvSpPr>
        <p:spPr>
          <a:xfrm>
            <a:off x="2608952" y="3364504"/>
            <a:ext cx="1241659" cy="62564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06D93A54-789D-405E-92D7-EAC286EDF1A5}"/>
              </a:ext>
            </a:extLst>
          </p:cNvPr>
          <p:cNvSpPr txBox="1"/>
          <p:nvPr/>
        </p:nvSpPr>
        <p:spPr>
          <a:xfrm>
            <a:off x="2543686" y="3503976"/>
            <a:ext cx="15550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Affinity Map GT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连接符: 肘形 14">
            <a:extLst>
              <a:ext uri="{FF2B5EF4-FFF2-40B4-BE49-F238E27FC236}">
                <a16:creationId xmlns:a16="http://schemas.microsoft.com/office/drawing/2014/main" id="{F55F0688-1288-4EAB-8BB2-A9AEB90F0FF8}"/>
              </a:ext>
            </a:extLst>
          </p:cNvPr>
          <p:cNvCxnSpPr>
            <a:stCxn id="5" idx="3"/>
            <a:endCxn id="11" idx="1"/>
          </p:cNvCxnSpPr>
          <p:nvPr/>
        </p:nvCxnSpPr>
        <p:spPr>
          <a:xfrm flipV="1">
            <a:off x="1761424" y="2359651"/>
            <a:ext cx="782262" cy="63139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连接符: 肘形 16">
            <a:extLst>
              <a:ext uri="{FF2B5EF4-FFF2-40B4-BE49-F238E27FC236}">
                <a16:creationId xmlns:a16="http://schemas.microsoft.com/office/drawing/2014/main" id="{BC181423-66A1-4BD3-8795-AA368172BE0E}"/>
              </a:ext>
            </a:extLst>
          </p:cNvPr>
          <p:cNvCxnSpPr>
            <a:stCxn id="5" idx="3"/>
            <a:endCxn id="13" idx="1"/>
          </p:cNvCxnSpPr>
          <p:nvPr/>
        </p:nvCxnSpPr>
        <p:spPr>
          <a:xfrm>
            <a:off x="1761424" y="2991050"/>
            <a:ext cx="782262" cy="66681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连接符: 肘形 20">
            <a:extLst>
              <a:ext uri="{FF2B5EF4-FFF2-40B4-BE49-F238E27FC236}">
                <a16:creationId xmlns:a16="http://schemas.microsoft.com/office/drawing/2014/main" id="{D31A34A3-9436-42FD-AD84-6E2CB6F9127B}"/>
              </a:ext>
            </a:extLst>
          </p:cNvPr>
          <p:cNvCxnSpPr>
            <a:cxnSpLocks/>
            <a:stCxn id="11" idx="3"/>
            <a:endCxn id="3" idx="1"/>
          </p:cNvCxnSpPr>
          <p:nvPr/>
        </p:nvCxnSpPr>
        <p:spPr>
          <a:xfrm>
            <a:off x="3915879" y="2359651"/>
            <a:ext cx="846604" cy="78528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连接符: 肘形 22">
            <a:extLst>
              <a:ext uri="{FF2B5EF4-FFF2-40B4-BE49-F238E27FC236}">
                <a16:creationId xmlns:a16="http://schemas.microsoft.com/office/drawing/2014/main" id="{93F7558B-235E-4ABC-8A14-CEFD5E263DAA}"/>
              </a:ext>
            </a:extLst>
          </p:cNvPr>
          <p:cNvCxnSpPr>
            <a:cxnSpLocks/>
            <a:endCxn id="3" idx="1"/>
          </p:cNvCxnSpPr>
          <p:nvPr/>
        </p:nvCxnSpPr>
        <p:spPr>
          <a:xfrm flipV="1">
            <a:off x="3915877" y="3144938"/>
            <a:ext cx="846606" cy="51292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矩形: 圆角 25">
            <a:extLst>
              <a:ext uri="{FF2B5EF4-FFF2-40B4-BE49-F238E27FC236}">
                <a16:creationId xmlns:a16="http://schemas.microsoft.com/office/drawing/2014/main" id="{2426C9EC-658B-4ABE-8A6C-C86A5392AB94}"/>
              </a:ext>
            </a:extLst>
          </p:cNvPr>
          <p:cNvSpPr/>
          <p:nvPr/>
        </p:nvSpPr>
        <p:spPr>
          <a:xfrm>
            <a:off x="10104416" y="2028522"/>
            <a:ext cx="1241659" cy="62564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631BE0FB-FED6-4F65-8A5B-5DBFAE7D24CC}"/>
              </a:ext>
            </a:extLst>
          </p:cNvPr>
          <p:cNvSpPr txBox="1"/>
          <p:nvPr/>
        </p:nvSpPr>
        <p:spPr>
          <a:xfrm>
            <a:off x="10039148" y="2181698"/>
            <a:ext cx="13721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Region Map Pre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矩形: 圆角 27">
            <a:extLst>
              <a:ext uri="{FF2B5EF4-FFF2-40B4-BE49-F238E27FC236}">
                <a16:creationId xmlns:a16="http://schemas.microsoft.com/office/drawing/2014/main" id="{15D9DABD-CAC1-4145-88B8-1938AFD2D6E4}"/>
              </a:ext>
            </a:extLst>
          </p:cNvPr>
          <p:cNvSpPr/>
          <p:nvPr/>
        </p:nvSpPr>
        <p:spPr>
          <a:xfrm>
            <a:off x="10104414" y="3340440"/>
            <a:ext cx="1241659" cy="62564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74ABE6F8-55C6-495E-8326-C224FEA1BB13}"/>
              </a:ext>
            </a:extLst>
          </p:cNvPr>
          <p:cNvSpPr txBox="1"/>
          <p:nvPr/>
        </p:nvSpPr>
        <p:spPr>
          <a:xfrm>
            <a:off x="10049786" y="3519851"/>
            <a:ext cx="15550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Affinity Map Pre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连接符: 肘形 29">
            <a:extLst>
              <a:ext uri="{FF2B5EF4-FFF2-40B4-BE49-F238E27FC236}">
                <a16:creationId xmlns:a16="http://schemas.microsoft.com/office/drawing/2014/main" id="{F17C7733-BB6A-46EE-B89C-3D60A45663FC}"/>
              </a:ext>
            </a:extLst>
          </p:cNvPr>
          <p:cNvCxnSpPr>
            <a:endCxn id="27" idx="1"/>
          </p:cNvCxnSpPr>
          <p:nvPr/>
        </p:nvCxnSpPr>
        <p:spPr>
          <a:xfrm flipV="1">
            <a:off x="9256886" y="2335587"/>
            <a:ext cx="782262" cy="63139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连接符: 肘形 30">
            <a:extLst>
              <a:ext uri="{FF2B5EF4-FFF2-40B4-BE49-F238E27FC236}">
                <a16:creationId xmlns:a16="http://schemas.microsoft.com/office/drawing/2014/main" id="{E84B4FFE-CB06-43DD-82F0-351E5C856281}"/>
              </a:ext>
            </a:extLst>
          </p:cNvPr>
          <p:cNvCxnSpPr>
            <a:endCxn id="29" idx="1"/>
          </p:cNvCxnSpPr>
          <p:nvPr/>
        </p:nvCxnSpPr>
        <p:spPr>
          <a:xfrm>
            <a:off x="9267524" y="3006925"/>
            <a:ext cx="782262" cy="66681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矩形 33">
            <a:extLst>
              <a:ext uri="{FF2B5EF4-FFF2-40B4-BE49-F238E27FC236}">
                <a16:creationId xmlns:a16="http://schemas.microsoft.com/office/drawing/2014/main" id="{ADE1A29B-A1E8-4FB6-A438-90722E49E962}"/>
              </a:ext>
            </a:extLst>
          </p:cNvPr>
          <p:cNvSpPr/>
          <p:nvPr/>
        </p:nvSpPr>
        <p:spPr>
          <a:xfrm>
            <a:off x="5861785" y="4783756"/>
            <a:ext cx="1395663" cy="3068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0CD311C7-17FA-4303-8DBD-108D1175A4AF}"/>
              </a:ext>
            </a:extLst>
          </p:cNvPr>
          <p:cNvSpPr txBox="1"/>
          <p:nvPr/>
        </p:nvSpPr>
        <p:spPr>
          <a:xfrm>
            <a:off x="6078354" y="4762366"/>
            <a:ext cx="12705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MSEloss</a:t>
            </a:r>
            <a:endParaRPr lang="zh-CN" altLang="en-US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8" name="直接箭头连接符 47">
            <a:extLst>
              <a:ext uri="{FF2B5EF4-FFF2-40B4-BE49-F238E27FC236}">
                <a16:creationId xmlns:a16="http://schemas.microsoft.com/office/drawing/2014/main" id="{5173571B-8812-4826-97DF-D3FBEFF1A474}"/>
              </a:ext>
            </a:extLst>
          </p:cNvPr>
          <p:cNvCxnSpPr>
            <a:endCxn id="35" idx="3"/>
          </p:cNvCxnSpPr>
          <p:nvPr/>
        </p:nvCxnSpPr>
        <p:spPr>
          <a:xfrm flipH="1">
            <a:off x="7348889" y="4931643"/>
            <a:ext cx="259400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接箭头连接符 49">
            <a:extLst>
              <a:ext uri="{FF2B5EF4-FFF2-40B4-BE49-F238E27FC236}">
                <a16:creationId xmlns:a16="http://schemas.microsoft.com/office/drawing/2014/main" id="{845D96C7-ED44-40D5-B7AF-097F8A4A52EA}"/>
              </a:ext>
            </a:extLst>
          </p:cNvPr>
          <p:cNvCxnSpPr>
            <a:stCxn id="34" idx="1"/>
          </p:cNvCxnSpPr>
          <p:nvPr/>
        </p:nvCxnSpPr>
        <p:spPr>
          <a:xfrm flipH="1" flipV="1">
            <a:off x="3321222" y="4931643"/>
            <a:ext cx="2540563" cy="55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矩形 50">
            <a:extLst>
              <a:ext uri="{FF2B5EF4-FFF2-40B4-BE49-F238E27FC236}">
                <a16:creationId xmlns:a16="http://schemas.microsoft.com/office/drawing/2014/main" id="{E8CC0CB3-726F-4BA5-9726-B379AFB624C2}"/>
              </a:ext>
            </a:extLst>
          </p:cNvPr>
          <p:cNvSpPr/>
          <p:nvPr/>
        </p:nvSpPr>
        <p:spPr>
          <a:xfrm>
            <a:off x="4523874" y="1578543"/>
            <a:ext cx="4870383" cy="2873534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2" name="文本框 51">
            <a:extLst>
              <a:ext uri="{FF2B5EF4-FFF2-40B4-BE49-F238E27FC236}">
                <a16:creationId xmlns:a16="http://schemas.microsoft.com/office/drawing/2014/main" id="{740F733D-2601-4919-B6AA-1C3628C2156F}"/>
              </a:ext>
            </a:extLst>
          </p:cNvPr>
          <p:cNvSpPr txBox="1"/>
          <p:nvPr/>
        </p:nvSpPr>
        <p:spPr>
          <a:xfrm>
            <a:off x="8046003" y="945095"/>
            <a:ext cx="12705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SegNet</a:t>
            </a:r>
            <a:endParaRPr lang="zh-CN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箭头: 下 52">
            <a:extLst>
              <a:ext uri="{FF2B5EF4-FFF2-40B4-BE49-F238E27FC236}">
                <a16:creationId xmlns:a16="http://schemas.microsoft.com/office/drawing/2014/main" id="{12222709-AC03-41EC-86A6-79855A57350F}"/>
              </a:ext>
            </a:extLst>
          </p:cNvPr>
          <p:cNvSpPr/>
          <p:nvPr/>
        </p:nvSpPr>
        <p:spPr>
          <a:xfrm>
            <a:off x="8460606" y="1309036"/>
            <a:ext cx="96253" cy="241615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5540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 rot="19677627">
            <a:off x="1696367" y="-185105"/>
            <a:ext cx="8799268" cy="7539332"/>
          </a:xfrm>
          <a:prstGeom prst="rect">
            <a:avLst/>
          </a:prstGeom>
          <a:noFill/>
          <a:ln w="393700">
            <a:gradFill flip="none" rotWithShape="1">
              <a:gsLst>
                <a:gs pos="0">
                  <a:schemeClr val="accent3">
                    <a:lumMod val="67000"/>
                    <a:alpha val="0"/>
                  </a:schemeClr>
                </a:gs>
                <a:gs pos="75000">
                  <a:srgbClr val="D9D7DA">
                    <a:alpha val="36000"/>
                  </a:srgbClr>
                </a:gs>
                <a:gs pos="100000">
                  <a:schemeClr val="accent3">
                    <a:lumMod val="60000"/>
                    <a:lumOff val="40000"/>
                    <a:alpha val="0"/>
                  </a:schemeClr>
                </a:gs>
              </a:gsLst>
              <a:lin ang="81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 rot="19689791">
            <a:off x="1250990" y="-594491"/>
            <a:ext cx="9690020" cy="8358103"/>
          </a:xfrm>
          <a:prstGeom prst="rect">
            <a:avLst/>
          </a:prstGeom>
          <a:noFill/>
          <a:ln w="25400">
            <a:solidFill>
              <a:srgbClr val="AB2B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 rot="19677627">
            <a:off x="837848" y="-966170"/>
            <a:ext cx="10516304" cy="9101460"/>
          </a:xfrm>
          <a:prstGeom prst="rect">
            <a:avLst/>
          </a:prstGeom>
          <a:noFill/>
          <a:ln w="304800">
            <a:gradFill flip="none" rotWithShape="1">
              <a:gsLst>
                <a:gs pos="0">
                  <a:schemeClr val="accent3">
                    <a:lumMod val="67000"/>
                    <a:alpha val="0"/>
                  </a:schemeClr>
                </a:gs>
                <a:gs pos="69000">
                  <a:srgbClr val="D9D7DA">
                    <a:alpha val="32000"/>
                  </a:srgbClr>
                </a:gs>
                <a:gs pos="100000">
                  <a:schemeClr val="accent3">
                    <a:lumMod val="60000"/>
                    <a:lumOff val="40000"/>
                    <a:alpha val="0"/>
                  </a:schemeClr>
                </a:gs>
              </a:gsLst>
              <a:lin ang="81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 rot="19677627">
            <a:off x="631957" y="-1193179"/>
            <a:ext cx="10928087" cy="9555478"/>
          </a:xfrm>
          <a:prstGeom prst="rect">
            <a:avLst/>
          </a:prstGeom>
          <a:noFill/>
          <a:ln w="127000">
            <a:solidFill>
              <a:srgbClr val="AB2B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grpSp>
        <p:nvGrpSpPr>
          <p:cNvPr id="16" name="组合 15"/>
          <p:cNvGrpSpPr/>
          <p:nvPr/>
        </p:nvGrpSpPr>
        <p:grpSpPr>
          <a:xfrm>
            <a:off x="3896094" y="822386"/>
            <a:ext cx="4399811" cy="813731"/>
            <a:chOff x="4386699" y="746886"/>
            <a:chExt cx="4399811" cy="813731"/>
          </a:xfrm>
        </p:grpSpPr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386699" y="746886"/>
              <a:ext cx="813731" cy="813731"/>
            </a:xfrm>
            <a:prstGeom prst="rect">
              <a:avLst/>
            </a:prstGeom>
          </p:spPr>
        </p:pic>
        <p:grpSp>
          <p:nvGrpSpPr>
            <p:cNvPr id="20" name="组合 19"/>
            <p:cNvGrpSpPr/>
            <p:nvPr/>
          </p:nvGrpSpPr>
          <p:grpSpPr>
            <a:xfrm>
              <a:off x="5384803" y="746904"/>
              <a:ext cx="3401707" cy="813713"/>
              <a:chOff x="9205483" y="280849"/>
              <a:chExt cx="2517243" cy="548463"/>
            </a:xfrm>
          </p:grpSpPr>
          <p:pic>
            <p:nvPicPr>
              <p:cNvPr id="21" name="图片 20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205483" y="280849"/>
                <a:ext cx="618914" cy="548463"/>
              </a:xfrm>
              <a:prstGeom prst="rect">
                <a:avLst/>
              </a:prstGeom>
            </p:spPr>
          </p:pic>
          <p:pic>
            <p:nvPicPr>
              <p:cNvPr id="22" name="图片 21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672038" y="341346"/>
                <a:ext cx="2050688" cy="464823"/>
              </a:xfrm>
              <a:prstGeom prst="rect">
                <a:avLst/>
              </a:prstGeom>
            </p:spPr>
          </p:pic>
        </p:grpSp>
      </p:grpSp>
      <p:sp>
        <p:nvSpPr>
          <p:cNvPr id="5" name="标题 4">
            <a:extLst>
              <a:ext uri="{FF2B5EF4-FFF2-40B4-BE49-F238E27FC236}">
                <a16:creationId xmlns:a16="http://schemas.microsoft.com/office/drawing/2014/main" id="{9886493A-DB5F-49EC-A35D-C3DE4621FC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35317"/>
            <a:ext cx="9144000" cy="1387366"/>
          </a:xfrm>
        </p:spPr>
        <p:txBody>
          <a:bodyPr/>
          <a:lstStyle/>
          <a:p>
            <a:r>
              <a:rPr lang="zh-CN" altLang="en-US" dirty="0"/>
              <a:t>谢谢</a:t>
            </a:r>
          </a:p>
        </p:txBody>
      </p:sp>
    </p:spTree>
    <p:extLst>
      <p:ext uri="{BB962C8B-B14F-4D97-AF65-F5344CB8AC3E}">
        <p14:creationId xmlns:p14="http://schemas.microsoft.com/office/powerpoint/2010/main" val="1827773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5726</TotalTime>
  <Words>245</Words>
  <Application>Microsoft Office PowerPoint</Application>
  <PresentationFormat>宽屏</PresentationFormat>
  <Paragraphs>33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4" baseType="lpstr">
      <vt:lpstr>Adobe Devanagari</vt:lpstr>
      <vt:lpstr>-apple-system</vt:lpstr>
      <vt:lpstr>等线</vt:lpstr>
      <vt:lpstr>等线 Light</vt:lpstr>
      <vt:lpstr>微软雅黑</vt:lpstr>
      <vt:lpstr>Arial</vt:lpstr>
      <vt:lpstr>Bahnschrift Light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  <vt:lpstr>谢谢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miao tamiaode</dc:creator>
  <cp:lastModifiedBy>wang</cp:lastModifiedBy>
  <cp:revision>524</cp:revision>
  <dcterms:created xsi:type="dcterms:W3CDTF">2020-04-23T01:39:00Z</dcterms:created>
  <dcterms:modified xsi:type="dcterms:W3CDTF">2022-04-15T02:54:24Z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2052-11.1.0.9584</vt:lpwstr>
  </property>
</Properties>
</file>