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06" r:id="rId2"/>
    <p:sldId id="378" r:id="rId3"/>
    <p:sldId id="379" r:id="rId4"/>
    <p:sldId id="380" r:id="rId5"/>
    <p:sldId id="37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92F"/>
    <a:srgbClr val="18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500" autoAdjust="0"/>
  </p:normalViewPr>
  <p:slideViewPr>
    <p:cSldViewPr snapToGrid="0">
      <p:cViewPr varScale="1">
        <p:scale>
          <a:sx n="99" d="100"/>
          <a:sy n="99" d="100"/>
        </p:scale>
        <p:origin x="103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0C0-F59D-4265-9884-4BB163F043B6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80A37-D431-4B76-A9CC-FA6F7E66E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4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985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362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686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DBD13-4AC8-4FCD-9B2D-95A1636FBB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32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0BEA-91DE-425F-9A70-60AC6B27C6DE}" type="datetimeFigureOut">
              <a:rPr lang="zh-CN" altLang="en-US" smtClean="0"/>
              <a:t>2022/4/15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10" Type="http://schemas.openxmlformats.org/officeDocument/2006/relationships/image" Target="../media/image14.jpeg"/><Relationship Id="rId4" Type="http://schemas.openxmlformats.org/officeDocument/2006/relationships/image" Target="../media/image8.jp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172076" y="5945840"/>
            <a:ext cx="1533524" cy="254935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6E9124-94C9-45F8-991C-9243C15143EC}" type="datetime1">
              <a:rPr lang="zh-CN" altLang="en-US" sz="1600" spc="100">
                <a:latin typeface="Bahnschrift Light" panose="020B0502040204020203" pitchFamily="34" charset="0"/>
                <a:ea typeface="微软雅黑" panose="020B0503020204020204" pitchFamily="34" charset="-122"/>
              </a:rPr>
              <a:t>2022/4/15</a:t>
            </a:fld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134292" y="2924260"/>
            <a:ext cx="7713067" cy="651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3200" b="1" dirty="0">
                <a:solidFill>
                  <a:srgbClr val="AB2B2B"/>
                </a:solidFill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rPr>
              <a:t>工作汇报</a:t>
            </a:r>
            <a:endParaRPr lang="zh-CN" altLang="en-US" sz="2800" b="1" dirty="0">
              <a:solidFill>
                <a:srgbClr val="AB2B2B"/>
              </a:solidFill>
              <a:latin typeface="微软雅黑" pitchFamily="34" charset="-122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V="1">
            <a:off x="0" y="0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B483FC59-0AA4-4ABA-B60D-C50B9C887809}"/>
              </a:ext>
            </a:extLst>
          </p:cNvPr>
          <p:cNvSpPr txBox="1"/>
          <p:nvPr/>
        </p:nvSpPr>
        <p:spPr>
          <a:xfrm>
            <a:off x="2134292" y="4378121"/>
            <a:ext cx="7713067" cy="33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400" b="1" dirty="0">
                <a:solidFill>
                  <a:srgbClr val="AB2B2B"/>
                </a:solidFill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rPr>
              <a:t>汇报人：王碧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2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60938" y="280398"/>
            <a:ext cx="38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数据集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A3A4826-06BB-4E3F-BB1F-D4AD7C04DACE}"/>
              </a:ext>
            </a:extLst>
          </p:cNvPr>
          <p:cNvSpPr/>
          <p:nvPr/>
        </p:nvSpPr>
        <p:spPr>
          <a:xfrm>
            <a:off x="1091518" y="5742570"/>
            <a:ext cx="107213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O.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Ronneberger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Fischer, and T.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Brox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U-net: Convolutional networks for biomedical image segmentation. In MICCAI, pages 234–241. Springer, 2015.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Youngmin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Baek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Bado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Dongyoon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Sangdoo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Yun, and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Hwalsuk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Lee, “Character region awareness for text detection,” in CVPR, 2019, pp. 9365–9374.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Shang, J. Gao and J. Sun, “Character Region Awareness Network For Scene Text Recognition,”  in 2020 IEEE International Conference on Multimedia and Expo (ICME), 2020, pp. 1-6.</a:t>
            </a:r>
          </a:p>
          <a:p>
            <a:pPr marL="342900" indent="-342900">
              <a:buFont typeface="+mj-lt"/>
              <a:buAutoNum type="arabicPeriod"/>
            </a:pP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E876F94-4AC1-46B3-AEF2-DCB0FBF73162}"/>
              </a:ext>
            </a:extLst>
          </p:cNvPr>
          <p:cNvSpPr txBox="1"/>
          <p:nvPr/>
        </p:nvSpPr>
        <p:spPr>
          <a:xfrm>
            <a:off x="803707" y="1033956"/>
            <a:ext cx="228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>
                <a:cs typeface="Times New Roman" panose="02020603050405020304" pitchFamily="18" charset="0"/>
              </a:rPr>
              <a:t>SynthText</a:t>
            </a:r>
            <a:endParaRPr lang="zh-CN" altLang="en-US" sz="2400" b="1" dirty="0"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C8F32BA-42EF-4434-A5E0-C4CBA05CE8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06" y="1699718"/>
            <a:ext cx="2206191" cy="165464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B34E4CB-216F-4ED9-A50A-F299A15728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06" y="3584699"/>
            <a:ext cx="2206191" cy="165464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C37D124-8B52-4F78-A9BD-ACE521FE63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16" y="1699718"/>
            <a:ext cx="2522619" cy="1643907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19C421DC-D604-467F-80D9-C64A60E194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16" y="3584699"/>
            <a:ext cx="2522619" cy="1654643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1AD49004-45AE-4B35-A8C9-B2267648B42F}"/>
              </a:ext>
            </a:extLst>
          </p:cNvPr>
          <p:cNvSpPr txBox="1"/>
          <p:nvPr/>
        </p:nvSpPr>
        <p:spPr>
          <a:xfrm>
            <a:off x="6452188" y="1033956"/>
            <a:ext cx="228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cs typeface="Times New Roman" panose="02020603050405020304" pitchFamily="18" charset="0"/>
              </a:rPr>
              <a:t>ICDAR15</a:t>
            </a:r>
            <a:endParaRPr lang="zh-CN" altLang="en-US" sz="2400" b="1" dirty="0">
              <a:cs typeface="Times New Roman" panose="02020603050405020304" pitchFamily="18" charset="0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61116B71-A4D6-4C18-BA2F-742E832F050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188" y="1710454"/>
            <a:ext cx="2522619" cy="1643907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BA00B601-6E54-44AA-8C91-18AD1BDE9F7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188" y="3584699"/>
            <a:ext cx="2522619" cy="1654643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789B5EE2-D515-4E23-B160-CB296DB089C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238" y="1710454"/>
            <a:ext cx="2522620" cy="1633171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C7FAEC45-A7F3-4FF3-9154-CE3BD4DF5C2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238" y="3584699"/>
            <a:ext cx="2522619" cy="163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4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3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60938" y="299121"/>
            <a:ext cx="38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评估方法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82ECFB2-004B-48C1-8D51-13BC7E3BD380}"/>
              </a:ext>
            </a:extLst>
          </p:cNvPr>
          <p:cNvSpPr txBox="1"/>
          <p:nvPr/>
        </p:nvSpPr>
        <p:spPr>
          <a:xfrm>
            <a:off x="736330" y="956954"/>
            <a:ext cx="228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>
                <a:cs typeface="Times New Roman" panose="02020603050405020304" pitchFamily="18" charset="0"/>
              </a:rPr>
              <a:t>DetEval</a:t>
            </a:r>
            <a:endParaRPr lang="zh-CN" altLang="en-US" sz="2400" b="1" dirty="0"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698C0CA-5BC3-48A5-B9A0-E4A4CF425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614" y="1457571"/>
            <a:ext cx="5942857" cy="3942857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3A0DFFD1-8F0E-46EF-8BAA-B9B9F9DF5814}"/>
              </a:ext>
            </a:extLst>
          </p:cNvPr>
          <p:cNvSpPr/>
          <p:nvPr/>
        </p:nvSpPr>
        <p:spPr>
          <a:xfrm>
            <a:off x="736330" y="2600703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4D4D4D"/>
                </a:solidFill>
                <a:latin typeface="-apple-system"/>
              </a:rPr>
              <a:t>能够考虑检测结果与</a:t>
            </a:r>
            <a:r>
              <a:rPr lang="en-US" altLang="zh-CN" dirty="0" err="1">
                <a:solidFill>
                  <a:srgbClr val="4D4D4D"/>
                </a:solidFill>
                <a:latin typeface="-apple-system"/>
              </a:rPr>
              <a:t>groundtruth</a:t>
            </a:r>
            <a:endParaRPr lang="en-US" altLang="zh-CN" dirty="0">
              <a:solidFill>
                <a:srgbClr val="4D4D4D"/>
              </a:solidFill>
              <a:latin typeface="-apple-system"/>
            </a:endParaRPr>
          </a:p>
          <a:p>
            <a:r>
              <a:rPr lang="zh-CN" altLang="en-US" dirty="0">
                <a:solidFill>
                  <a:srgbClr val="4D4D4D"/>
                </a:solidFill>
                <a:latin typeface="-apple-system"/>
              </a:rPr>
              <a:t>一对一，一对多，多对一的情况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639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4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A3A4826-06BB-4E3F-BB1F-D4AD7C04DACE}"/>
              </a:ext>
            </a:extLst>
          </p:cNvPr>
          <p:cNvSpPr/>
          <p:nvPr/>
        </p:nvSpPr>
        <p:spPr>
          <a:xfrm>
            <a:off x="847625" y="5688555"/>
            <a:ext cx="107213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Badrinarayanan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Kendall and R.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Cipolla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SegNet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Deep Convolutional Encoder-Decoder Architecture for Image Segmentation," in IEEE Transactions on Pattern Analysis and Machine Intelligence, vol. 39, no. 12, pp. 2481-2495.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Youngmin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Baek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Bado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Dongyoon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Sangdoo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Yun, and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Hwalsuk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Lee, “Character region awareness for text detection,” in CVPR, 2019, pp. 9365–9374.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Shang, J. Gao and J. Sun, “Character Region Awareness Network For Scene Text Recognition,”  in 2020 IEEE International Conference on Multimedia and Expo (ICME), 2020, pp. 1-6.</a:t>
            </a:r>
          </a:p>
          <a:p>
            <a:pPr marL="342900" indent="-342900">
              <a:buFont typeface="+mj-lt"/>
              <a:buAutoNum type="arabicPeriod"/>
            </a:pP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E2E0343-7B79-424F-9158-42C920944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483" y="1859223"/>
            <a:ext cx="4495329" cy="2571429"/>
          </a:xfrm>
          <a:prstGeom prst="rect">
            <a:avLst/>
          </a:prstGeom>
        </p:spPr>
      </p:pic>
      <p:sp>
        <p:nvSpPr>
          <p:cNvPr id="4" name="矩形: 圆角 3">
            <a:extLst>
              <a:ext uri="{FF2B5EF4-FFF2-40B4-BE49-F238E27FC236}">
                <a16:creationId xmlns:a16="http://schemas.microsoft.com/office/drawing/2014/main" id="{1A79F9F8-7528-49E0-959E-3EB649A4565E}"/>
              </a:ext>
            </a:extLst>
          </p:cNvPr>
          <p:cNvSpPr/>
          <p:nvPr/>
        </p:nvSpPr>
        <p:spPr>
          <a:xfrm>
            <a:off x="587141" y="2678228"/>
            <a:ext cx="1106907" cy="6256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F39AD24-CF60-4E74-9257-3778578A674F}"/>
              </a:ext>
            </a:extLst>
          </p:cNvPr>
          <p:cNvSpPr txBox="1"/>
          <p:nvPr/>
        </p:nvSpPr>
        <p:spPr>
          <a:xfrm>
            <a:off x="654518" y="2837161"/>
            <a:ext cx="1106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image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BBE73DC2-1BE4-45DD-85C3-47CD7CBDA93A}"/>
              </a:ext>
            </a:extLst>
          </p:cNvPr>
          <p:cNvCxnSpPr/>
          <p:nvPr/>
        </p:nvCxnSpPr>
        <p:spPr>
          <a:xfrm flipH="1">
            <a:off x="5948413" y="1309036"/>
            <a:ext cx="259882" cy="1183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89E984AD-1AE7-4F2C-80F4-CAC504FFD93D}"/>
              </a:ext>
            </a:extLst>
          </p:cNvPr>
          <p:cNvSpPr txBox="1"/>
          <p:nvPr/>
        </p:nvSpPr>
        <p:spPr>
          <a:xfrm>
            <a:off x="5746282" y="962642"/>
            <a:ext cx="1270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MobileNet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8370CAED-30A6-4FC9-9574-3F17BCB3886A}"/>
              </a:ext>
            </a:extLst>
          </p:cNvPr>
          <p:cNvSpPr/>
          <p:nvPr/>
        </p:nvSpPr>
        <p:spPr>
          <a:xfrm>
            <a:off x="2608954" y="2052586"/>
            <a:ext cx="1241659" cy="6256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4C3F478-1039-4135-9036-8C88D13EEACD}"/>
              </a:ext>
            </a:extLst>
          </p:cNvPr>
          <p:cNvSpPr txBox="1"/>
          <p:nvPr/>
        </p:nvSpPr>
        <p:spPr>
          <a:xfrm>
            <a:off x="2543686" y="2205762"/>
            <a:ext cx="137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Map GT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7E29FF97-2D81-4265-9C34-15B73DFBB214}"/>
              </a:ext>
            </a:extLst>
          </p:cNvPr>
          <p:cNvSpPr/>
          <p:nvPr/>
        </p:nvSpPr>
        <p:spPr>
          <a:xfrm>
            <a:off x="2608952" y="3364504"/>
            <a:ext cx="1241659" cy="6256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6D93A54-789D-405E-92D7-EAC286EDF1A5}"/>
              </a:ext>
            </a:extLst>
          </p:cNvPr>
          <p:cNvSpPr txBox="1"/>
          <p:nvPr/>
        </p:nvSpPr>
        <p:spPr>
          <a:xfrm>
            <a:off x="2543686" y="3503976"/>
            <a:ext cx="1555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Affinity Map GT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连接符: 肘形 14">
            <a:extLst>
              <a:ext uri="{FF2B5EF4-FFF2-40B4-BE49-F238E27FC236}">
                <a16:creationId xmlns:a16="http://schemas.microsoft.com/office/drawing/2014/main" id="{F55F0688-1288-4EAB-8BB2-A9AEB90F0FF8}"/>
              </a:ext>
            </a:extLst>
          </p:cNvPr>
          <p:cNvCxnSpPr>
            <a:stCxn id="5" idx="3"/>
            <a:endCxn id="11" idx="1"/>
          </p:cNvCxnSpPr>
          <p:nvPr/>
        </p:nvCxnSpPr>
        <p:spPr>
          <a:xfrm flipV="1">
            <a:off x="1761424" y="2359651"/>
            <a:ext cx="782262" cy="6313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肘形 16">
            <a:extLst>
              <a:ext uri="{FF2B5EF4-FFF2-40B4-BE49-F238E27FC236}">
                <a16:creationId xmlns:a16="http://schemas.microsoft.com/office/drawing/2014/main" id="{BC181423-66A1-4BD3-8795-AA368172BE0E}"/>
              </a:ext>
            </a:extLst>
          </p:cNvPr>
          <p:cNvCxnSpPr>
            <a:stCxn id="5" idx="3"/>
            <a:endCxn id="13" idx="1"/>
          </p:cNvCxnSpPr>
          <p:nvPr/>
        </p:nvCxnSpPr>
        <p:spPr>
          <a:xfrm>
            <a:off x="1761424" y="2991050"/>
            <a:ext cx="782262" cy="6668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连接符: 肘形 20">
            <a:extLst>
              <a:ext uri="{FF2B5EF4-FFF2-40B4-BE49-F238E27FC236}">
                <a16:creationId xmlns:a16="http://schemas.microsoft.com/office/drawing/2014/main" id="{D31A34A3-9436-42FD-AD84-6E2CB6F9127B}"/>
              </a:ext>
            </a:extLst>
          </p:cNvPr>
          <p:cNvCxnSpPr>
            <a:cxnSpLocks/>
            <a:stCxn id="11" idx="3"/>
            <a:endCxn id="3" idx="1"/>
          </p:cNvCxnSpPr>
          <p:nvPr/>
        </p:nvCxnSpPr>
        <p:spPr>
          <a:xfrm>
            <a:off x="3915879" y="2359651"/>
            <a:ext cx="846604" cy="7852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连接符: 肘形 22">
            <a:extLst>
              <a:ext uri="{FF2B5EF4-FFF2-40B4-BE49-F238E27FC236}">
                <a16:creationId xmlns:a16="http://schemas.microsoft.com/office/drawing/2014/main" id="{93F7558B-235E-4ABC-8A14-CEFD5E263DAA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3915877" y="3144938"/>
            <a:ext cx="846606" cy="51292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2426C9EC-658B-4ABE-8A6C-C86A5392AB94}"/>
              </a:ext>
            </a:extLst>
          </p:cNvPr>
          <p:cNvSpPr/>
          <p:nvPr/>
        </p:nvSpPr>
        <p:spPr>
          <a:xfrm>
            <a:off x="10104416" y="2028522"/>
            <a:ext cx="1241659" cy="6256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631BE0FB-FED6-4F65-8A5B-5DBFAE7D24CC}"/>
              </a:ext>
            </a:extLst>
          </p:cNvPr>
          <p:cNvSpPr txBox="1"/>
          <p:nvPr/>
        </p:nvSpPr>
        <p:spPr>
          <a:xfrm>
            <a:off x="10039148" y="2181698"/>
            <a:ext cx="137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Map Pre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15D9DABD-CAC1-4145-88B8-1938AFD2D6E4}"/>
              </a:ext>
            </a:extLst>
          </p:cNvPr>
          <p:cNvSpPr/>
          <p:nvPr/>
        </p:nvSpPr>
        <p:spPr>
          <a:xfrm>
            <a:off x="10104414" y="3340440"/>
            <a:ext cx="1241659" cy="6256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74ABE6F8-55C6-495E-8326-C224FEA1BB13}"/>
              </a:ext>
            </a:extLst>
          </p:cNvPr>
          <p:cNvSpPr txBox="1"/>
          <p:nvPr/>
        </p:nvSpPr>
        <p:spPr>
          <a:xfrm>
            <a:off x="10049786" y="3519851"/>
            <a:ext cx="1555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Affinity Map Pre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连接符: 肘形 29">
            <a:extLst>
              <a:ext uri="{FF2B5EF4-FFF2-40B4-BE49-F238E27FC236}">
                <a16:creationId xmlns:a16="http://schemas.microsoft.com/office/drawing/2014/main" id="{F17C7733-BB6A-46EE-B89C-3D60A45663FC}"/>
              </a:ext>
            </a:extLst>
          </p:cNvPr>
          <p:cNvCxnSpPr>
            <a:endCxn id="27" idx="1"/>
          </p:cNvCxnSpPr>
          <p:nvPr/>
        </p:nvCxnSpPr>
        <p:spPr>
          <a:xfrm flipV="1">
            <a:off x="9256886" y="2335587"/>
            <a:ext cx="782262" cy="6313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连接符: 肘形 30">
            <a:extLst>
              <a:ext uri="{FF2B5EF4-FFF2-40B4-BE49-F238E27FC236}">
                <a16:creationId xmlns:a16="http://schemas.microsoft.com/office/drawing/2014/main" id="{E84B4FFE-CB06-43DD-82F0-351E5C856281}"/>
              </a:ext>
            </a:extLst>
          </p:cNvPr>
          <p:cNvCxnSpPr>
            <a:endCxn id="29" idx="1"/>
          </p:cNvCxnSpPr>
          <p:nvPr/>
        </p:nvCxnSpPr>
        <p:spPr>
          <a:xfrm>
            <a:off x="9267524" y="3006925"/>
            <a:ext cx="782262" cy="6668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>
            <a:extLst>
              <a:ext uri="{FF2B5EF4-FFF2-40B4-BE49-F238E27FC236}">
                <a16:creationId xmlns:a16="http://schemas.microsoft.com/office/drawing/2014/main" id="{ADE1A29B-A1E8-4FB6-A438-90722E49E962}"/>
              </a:ext>
            </a:extLst>
          </p:cNvPr>
          <p:cNvSpPr/>
          <p:nvPr/>
        </p:nvSpPr>
        <p:spPr>
          <a:xfrm>
            <a:off x="5861785" y="4783756"/>
            <a:ext cx="1395663" cy="306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0CD311C7-17FA-4303-8DBD-108D1175A4AF}"/>
              </a:ext>
            </a:extLst>
          </p:cNvPr>
          <p:cNvSpPr txBox="1"/>
          <p:nvPr/>
        </p:nvSpPr>
        <p:spPr>
          <a:xfrm>
            <a:off x="6078354" y="4762366"/>
            <a:ext cx="1270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MSEloss</a:t>
            </a:r>
            <a:endParaRPr lang="zh-CN" alt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5173571B-8812-4826-97DF-D3FBEFF1A474}"/>
              </a:ext>
            </a:extLst>
          </p:cNvPr>
          <p:cNvCxnSpPr>
            <a:endCxn id="35" idx="3"/>
          </p:cNvCxnSpPr>
          <p:nvPr/>
        </p:nvCxnSpPr>
        <p:spPr>
          <a:xfrm flipH="1">
            <a:off x="7348889" y="4931643"/>
            <a:ext cx="2594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845D96C7-ED44-40D5-B7AF-097F8A4A52EA}"/>
              </a:ext>
            </a:extLst>
          </p:cNvPr>
          <p:cNvCxnSpPr>
            <a:stCxn id="34" idx="1"/>
          </p:cNvCxnSpPr>
          <p:nvPr/>
        </p:nvCxnSpPr>
        <p:spPr>
          <a:xfrm flipH="1" flipV="1">
            <a:off x="3321222" y="4931643"/>
            <a:ext cx="2540563" cy="5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>
            <a:extLst>
              <a:ext uri="{FF2B5EF4-FFF2-40B4-BE49-F238E27FC236}">
                <a16:creationId xmlns:a16="http://schemas.microsoft.com/office/drawing/2014/main" id="{E8CC0CB3-726F-4BA5-9726-B379AFB624C2}"/>
              </a:ext>
            </a:extLst>
          </p:cNvPr>
          <p:cNvSpPr/>
          <p:nvPr/>
        </p:nvSpPr>
        <p:spPr>
          <a:xfrm>
            <a:off x="4523874" y="1578543"/>
            <a:ext cx="4870383" cy="2873534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740F733D-2601-4919-B6AA-1C3628C2156F}"/>
              </a:ext>
            </a:extLst>
          </p:cNvPr>
          <p:cNvSpPr txBox="1"/>
          <p:nvPr/>
        </p:nvSpPr>
        <p:spPr>
          <a:xfrm>
            <a:off x="8046003" y="945095"/>
            <a:ext cx="1270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SegNet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箭头: 下 52">
            <a:extLst>
              <a:ext uri="{FF2B5EF4-FFF2-40B4-BE49-F238E27FC236}">
                <a16:creationId xmlns:a16="http://schemas.microsoft.com/office/drawing/2014/main" id="{12222709-AC03-41EC-86A6-79855A57350F}"/>
              </a:ext>
            </a:extLst>
          </p:cNvPr>
          <p:cNvSpPr/>
          <p:nvPr/>
        </p:nvSpPr>
        <p:spPr>
          <a:xfrm>
            <a:off x="8460606" y="1309036"/>
            <a:ext cx="96253" cy="24161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554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0" name="组合 19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5" name="标题 4">
            <a:extLst>
              <a:ext uri="{FF2B5EF4-FFF2-40B4-BE49-F238E27FC236}">
                <a16:creationId xmlns:a16="http://schemas.microsoft.com/office/drawing/2014/main" id="{9886493A-DB5F-49EC-A35D-C3DE4621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5317"/>
            <a:ext cx="9144000" cy="1387366"/>
          </a:xfrm>
        </p:spPr>
        <p:txBody>
          <a:bodyPr/>
          <a:lstStyle/>
          <a:p>
            <a:r>
              <a:rPr lang="zh-CN" altLang="en-US" dirty="0"/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182777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5726</TotalTime>
  <Words>245</Words>
  <Application>Microsoft Office PowerPoint</Application>
  <PresentationFormat>宽屏</PresentationFormat>
  <Paragraphs>33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Adobe Devanagari</vt:lpstr>
      <vt:lpstr>-apple-system</vt:lpstr>
      <vt:lpstr>等线</vt:lpstr>
      <vt:lpstr>等线 Light</vt:lpstr>
      <vt:lpstr>微软雅黑</vt:lpstr>
      <vt:lpstr>Arial</vt:lpstr>
      <vt:lpstr>Bahnschrift Light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miao tamiaode</dc:creator>
  <cp:lastModifiedBy>wang</cp:lastModifiedBy>
  <cp:revision>524</cp:revision>
  <dcterms:created xsi:type="dcterms:W3CDTF">2020-04-23T01:39:00Z</dcterms:created>
  <dcterms:modified xsi:type="dcterms:W3CDTF">2022-04-15T02:54:24Z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