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4"/>
  </p:notesMasterIdLst>
  <p:handoutMasterIdLst>
    <p:handoutMasterId r:id="rId15"/>
  </p:handoutMasterIdLst>
  <p:sldIdLst>
    <p:sldId id="306" r:id="rId2"/>
    <p:sldId id="323" r:id="rId3"/>
    <p:sldId id="324" r:id="rId4"/>
    <p:sldId id="325" r:id="rId5"/>
    <p:sldId id="326" r:id="rId6"/>
    <p:sldId id="327" r:id="rId7"/>
    <p:sldId id="328" r:id="rId8"/>
    <p:sldId id="329" r:id="rId9"/>
    <p:sldId id="330" r:id="rId10"/>
    <p:sldId id="331" r:id="rId11"/>
    <p:sldId id="332" r:id="rId12"/>
    <p:sldId id="293" r:id="rId13"/>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guide id="3" orient="horz" pos="232">
          <p15:clr>
            <a:srgbClr val="A4A3A4"/>
          </p15:clr>
        </p15:guide>
        <p15:guide id="4" orient="horz" pos="4112">
          <p15:clr>
            <a:srgbClr val="A4A3A4"/>
          </p15:clr>
        </p15:guide>
        <p15:guide id="5" pos="5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626"/>
    <a:srgbClr val="00C1FF"/>
    <a:srgbClr val="00C8FF"/>
    <a:srgbClr val="A7E9FF"/>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2716" autoAdjust="0"/>
  </p:normalViewPr>
  <p:slideViewPr>
    <p:cSldViewPr snapToGrid="0" snapToObjects="1">
      <p:cViewPr varScale="1">
        <p:scale>
          <a:sx n="102" d="100"/>
          <a:sy n="102" d="100"/>
        </p:scale>
        <p:origin x="1176" y="58"/>
      </p:cViewPr>
      <p:guideLst>
        <p:guide pos="3840"/>
        <p:guide orient="horz" pos="2160"/>
        <p:guide orient="horz" pos="232"/>
        <p:guide orient="horz" pos="4112"/>
        <p:guide pos="574"/>
      </p:guideLst>
    </p:cSldViewPr>
  </p:slideViewPr>
  <p:notesTextViewPr>
    <p:cViewPr>
      <p:scale>
        <a:sx n="3" d="2"/>
        <a:sy n="3" d="2"/>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8F0BD3D-B87B-4E42-848E-0E20E9A8E5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D922AB0-F7A1-475A-811D-98F074B1F9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38483A-6341-40C6-B01D-F3499375AF58}" type="datetimeFigureOut">
              <a:rPr lang="zh-CN" altLang="en-US" smtClean="0"/>
              <a:t>2022/4/17</a:t>
            </a:fld>
            <a:endParaRPr lang="zh-CN" altLang="en-US"/>
          </a:p>
        </p:txBody>
      </p:sp>
      <p:sp>
        <p:nvSpPr>
          <p:cNvPr id="4" name="页脚占位符 3">
            <a:extLst>
              <a:ext uri="{FF2B5EF4-FFF2-40B4-BE49-F238E27FC236}">
                <a16:creationId xmlns:a16="http://schemas.microsoft.com/office/drawing/2014/main" id="{3A4A96F9-675C-42AC-9B76-B9854C1596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3313A5A-2FEC-4454-8BA7-87A66FBB2E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6EB799-8DF5-4F83-AB9A-E80C90C6D260}" type="slidenum">
              <a:rPr lang="zh-CN" altLang="en-US" smtClean="0"/>
              <a:t>‹#›</a:t>
            </a:fld>
            <a:endParaRPr lang="zh-CN" altLang="en-US"/>
          </a:p>
        </p:txBody>
      </p:sp>
    </p:spTree>
    <p:extLst>
      <p:ext uri="{BB962C8B-B14F-4D97-AF65-F5344CB8AC3E}">
        <p14:creationId xmlns:p14="http://schemas.microsoft.com/office/powerpoint/2010/main" val="40687047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E8A47-3D46-4DC9-AB0D-52AB6CF44A06}" type="datetimeFigureOut">
              <a:rPr lang="zh-CN" altLang="en-US" smtClean="0"/>
              <a:t>2022/4/17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B9571-4ED6-4C81-B95F-91FC05788F20}" type="slidenum">
              <a:rPr lang="zh-CN" altLang="en-US" smtClean="0"/>
              <a:t>‹#›</a:t>
            </a:fld>
            <a:endParaRPr lang="zh-CN" altLang="en-US"/>
          </a:p>
        </p:txBody>
      </p:sp>
    </p:spTree>
    <p:extLst>
      <p:ext uri="{BB962C8B-B14F-4D97-AF65-F5344CB8AC3E}">
        <p14:creationId xmlns:p14="http://schemas.microsoft.com/office/powerpoint/2010/main" val="35688365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4"/>
          </p:nvPr>
        </p:nvSpPr>
        <p:spPr/>
        <p:txBody>
          <a:bodyPr/>
          <a:lstStyle/>
          <a:p>
            <a:endParaRPr lang="zh-CN" altLang="en-US"/>
          </a:p>
        </p:txBody>
      </p:sp>
      <p:sp>
        <p:nvSpPr>
          <p:cNvPr id="5" name="灯片编号占位符 4"/>
          <p:cNvSpPr>
            <a:spLocks noGrp="1"/>
          </p:cNvSpPr>
          <p:nvPr>
            <p:ph type="sldNum" sz="quarter" idx="5"/>
          </p:nvPr>
        </p:nvSpPr>
        <p:spPr/>
        <p:txBody>
          <a:bodyPr/>
          <a:lstStyle/>
          <a:p>
            <a:fld id="{2D4B9571-4ED6-4C81-B95F-91FC05788F20}" type="slidenum">
              <a:rPr lang="zh-CN" altLang="en-US" smtClean="0"/>
              <a:t>1</a:t>
            </a:fld>
            <a:endParaRPr lang="zh-CN" altLang="en-US"/>
          </a:p>
        </p:txBody>
      </p:sp>
    </p:spTree>
    <p:extLst>
      <p:ext uri="{BB962C8B-B14F-4D97-AF65-F5344CB8AC3E}">
        <p14:creationId xmlns:p14="http://schemas.microsoft.com/office/powerpoint/2010/main" val="272055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t>10</a:t>
            </a:fld>
            <a:endParaRPr lang="zh-CN" altLang="en-US"/>
          </a:p>
        </p:txBody>
      </p:sp>
      <p:sp>
        <p:nvSpPr>
          <p:cNvPr id="5" name="页脚占位符 4">
            <a:extLst>
              <a:ext uri="{FF2B5EF4-FFF2-40B4-BE49-F238E27FC236}">
                <a16:creationId xmlns:a16="http://schemas.microsoft.com/office/drawing/2014/main" id="{6E1E511C-2FA8-434F-8DC6-6A9F9ECDD6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17070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t>11</a:t>
            </a:fld>
            <a:endParaRPr lang="zh-CN" altLang="en-US"/>
          </a:p>
        </p:txBody>
      </p:sp>
      <p:sp>
        <p:nvSpPr>
          <p:cNvPr id="5" name="页脚占位符 4">
            <a:extLst>
              <a:ext uri="{FF2B5EF4-FFF2-40B4-BE49-F238E27FC236}">
                <a16:creationId xmlns:a16="http://schemas.microsoft.com/office/drawing/2014/main" id="{6E1E511C-2FA8-434F-8DC6-6A9F9ECDD6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86284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t>2</a:t>
            </a:fld>
            <a:endParaRPr lang="zh-CN" altLang="en-US"/>
          </a:p>
        </p:txBody>
      </p:sp>
      <p:sp>
        <p:nvSpPr>
          <p:cNvPr id="5" name="页脚占位符 4">
            <a:extLst>
              <a:ext uri="{FF2B5EF4-FFF2-40B4-BE49-F238E27FC236}">
                <a16:creationId xmlns:a16="http://schemas.microsoft.com/office/drawing/2014/main" id="{6E1E511C-2FA8-434F-8DC6-6A9F9ECDD6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37685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t>3</a:t>
            </a:fld>
            <a:endParaRPr lang="zh-CN" altLang="en-US"/>
          </a:p>
        </p:txBody>
      </p:sp>
      <p:sp>
        <p:nvSpPr>
          <p:cNvPr id="5" name="页脚占位符 4">
            <a:extLst>
              <a:ext uri="{FF2B5EF4-FFF2-40B4-BE49-F238E27FC236}">
                <a16:creationId xmlns:a16="http://schemas.microsoft.com/office/drawing/2014/main" id="{6E1E511C-2FA8-434F-8DC6-6A9F9ECDD6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88004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t>4</a:t>
            </a:fld>
            <a:endParaRPr lang="zh-CN" altLang="en-US"/>
          </a:p>
        </p:txBody>
      </p:sp>
      <p:sp>
        <p:nvSpPr>
          <p:cNvPr id="5" name="页脚占位符 4">
            <a:extLst>
              <a:ext uri="{FF2B5EF4-FFF2-40B4-BE49-F238E27FC236}">
                <a16:creationId xmlns:a16="http://schemas.microsoft.com/office/drawing/2014/main" id="{6E1E511C-2FA8-434F-8DC6-6A9F9ECDD6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18828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t>5</a:t>
            </a:fld>
            <a:endParaRPr lang="zh-CN" altLang="en-US"/>
          </a:p>
        </p:txBody>
      </p:sp>
      <p:sp>
        <p:nvSpPr>
          <p:cNvPr id="5" name="页脚占位符 4">
            <a:extLst>
              <a:ext uri="{FF2B5EF4-FFF2-40B4-BE49-F238E27FC236}">
                <a16:creationId xmlns:a16="http://schemas.microsoft.com/office/drawing/2014/main" id="{6E1E511C-2FA8-434F-8DC6-6A9F9ECDD6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06582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t>6</a:t>
            </a:fld>
            <a:endParaRPr lang="zh-CN" altLang="en-US"/>
          </a:p>
        </p:txBody>
      </p:sp>
      <p:sp>
        <p:nvSpPr>
          <p:cNvPr id="5" name="页脚占位符 4">
            <a:extLst>
              <a:ext uri="{FF2B5EF4-FFF2-40B4-BE49-F238E27FC236}">
                <a16:creationId xmlns:a16="http://schemas.microsoft.com/office/drawing/2014/main" id="{6E1E511C-2FA8-434F-8DC6-6A9F9ECDD6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95200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t>7</a:t>
            </a:fld>
            <a:endParaRPr lang="zh-CN" altLang="en-US"/>
          </a:p>
        </p:txBody>
      </p:sp>
      <p:sp>
        <p:nvSpPr>
          <p:cNvPr id="5" name="页脚占位符 4">
            <a:extLst>
              <a:ext uri="{FF2B5EF4-FFF2-40B4-BE49-F238E27FC236}">
                <a16:creationId xmlns:a16="http://schemas.microsoft.com/office/drawing/2014/main" id="{6E1E511C-2FA8-434F-8DC6-6A9F9ECDD6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14568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t>8</a:t>
            </a:fld>
            <a:endParaRPr lang="zh-CN" altLang="en-US"/>
          </a:p>
        </p:txBody>
      </p:sp>
      <p:sp>
        <p:nvSpPr>
          <p:cNvPr id="5" name="页脚占位符 4">
            <a:extLst>
              <a:ext uri="{FF2B5EF4-FFF2-40B4-BE49-F238E27FC236}">
                <a16:creationId xmlns:a16="http://schemas.microsoft.com/office/drawing/2014/main" id="{6E1E511C-2FA8-434F-8DC6-6A9F9ECDD6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09192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t>9</a:t>
            </a:fld>
            <a:endParaRPr lang="zh-CN" altLang="en-US"/>
          </a:p>
        </p:txBody>
      </p:sp>
      <p:sp>
        <p:nvSpPr>
          <p:cNvPr id="5" name="页脚占位符 4">
            <a:extLst>
              <a:ext uri="{FF2B5EF4-FFF2-40B4-BE49-F238E27FC236}">
                <a16:creationId xmlns:a16="http://schemas.microsoft.com/office/drawing/2014/main" id="{6E1E511C-2FA8-434F-8DC6-6A9F9ECDD668}"/>
              </a:ext>
            </a:extLst>
          </p:cNvPr>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4253635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72F2B82-AF15-406B-B7BC-0F273F5555F0}"/>
              </a:ext>
            </a:extLst>
          </p:cNvPr>
          <p:cNvGrpSpPr/>
          <p:nvPr userDrawn="1"/>
        </p:nvGrpSpPr>
        <p:grpSpPr>
          <a:xfrm>
            <a:off x="9173144" y="127964"/>
            <a:ext cx="2790751" cy="667568"/>
            <a:chOff x="9205483" y="280849"/>
            <a:chExt cx="2517243" cy="548463"/>
          </a:xfrm>
        </p:grpSpPr>
        <p:pic>
          <p:nvPicPr>
            <p:cNvPr id="5" name="图片 4">
              <a:extLst>
                <a:ext uri="{FF2B5EF4-FFF2-40B4-BE49-F238E27FC236}">
                  <a16:creationId xmlns:a16="http://schemas.microsoft.com/office/drawing/2014/main" id="{9DDC8C1E-0ED6-43CA-9DC0-A1272898F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6" name="图片 5">
              <a:extLst>
                <a:ext uri="{FF2B5EF4-FFF2-40B4-BE49-F238E27FC236}">
                  <a16:creationId xmlns:a16="http://schemas.microsoft.com/office/drawing/2014/main" id="{F9079D8F-09AD-4249-BD13-55D7B030B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cxnSp>
        <p:nvCxnSpPr>
          <p:cNvPr id="7" name="直接连接符 6">
            <a:extLst>
              <a:ext uri="{FF2B5EF4-FFF2-40B4-BE49-F238E27FC236}">
                <a16:creationId xmlns:a16="http://schemas.microsoft.com/office/drawing/2014/main" id="{5584C7EC-D0AA-43A4-A2A7-738E78828C4C}"/>
              </a:ext>
            </a:extLst>
          </p:cNvPr>
          <p:cNvCxnSpPr>
            <a:cxnSpLocks/>
          </p:cNvCxnSpPr>
          <p:nvPr userDrawn="1"/>
        </p:nvCxnSpPr>
        <p:spPr>
          <a:xfrm>
            <a:off x="523982" y="846166"/>
            <a:ext cx="11178283" cy="0"/>
          </a:xfrm>
          <a:prstGeom prst="line">
            <a:avLst/>
          </a:prstGeom>
          <a:ln w="19050">
            <a:solidFill>
              <a:srgbClr val="CD2626"/>
            </a:solidFill>
          </a:ln>
          <a:effectLst>
            <a:outerShdw blurRad="50800" dist="38100" dir="5400000" algn="t" rotWithShape="0">
              <a:srgbClr val="D9D7DA">
                <a:alpha val="60000"/>
              </a:srgbClr>
            </a:outerShdw>
          </a:effectLst>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9CCE0A51-056F-45E7-B7B9-4FF32D1E60A7}"/>
              </a:ext>
            </a:extLst>
          </p:cNvPr>
          <p:cNvPicPr>
            <a:picLocks noChangeAspect="1"/>
          </p:cNvPicPr>
          <p:nvPr userDrawn="1"/>
        </p:nvPicPr>
        <p:blipFill>
          <a:blip r:embed="rId4"/>
          <a:stretch>
            <a:fillRect/>
          </a:stretch>
        </p:blipFill>
        <p:spPr>
          <a:xfrm>
            <a:off x="523982" y="77329"/>
            <a:ext cx="813731" cy="8137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25E0EE39-BAB6-4CFA-8C14-E0F3511C633F}"/>
              </a:ext>
            </a:extLst>
          </p:cNvPr>
          <p:cNvGrpSpPr/>
          <p:nvPr userDrawn="1"/>
        </p:nvGrpSpPr>
        <p:grpSpPr>
          <a:xfrm>
            <a:off x="9214241" y="179334"/>
            <a:ext cx="2703782" cy="646764"/>
            <a:chOff x="9205483" y="280849"/>
            <a:chExt cx="2517243" cy="548463"/>
          </a:xfrm>
        </p:grpSpPr>
        <p:pic>
          <p:nvPicPr>
            <p:cNvPr id="8" name="图片 7">
              <a:extLst>
                <a:ext uri="{FF2B5EF4-FFF2-40B4-BE49-F238E27FC236}">
                  <a16:creationId xmlns:a16="http://schemas.microsoft.com/office/drawing/2014/main" id="{B6411103-8ECD-40E7-841A-69DCC279D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9" name="图片 8">
              <a:extLst>
                <a:ext uri="{FF2B5EF4-FFF2-40B4-BE49-F238E27FC236}">
                  <a16:creationId xmlns:a16="http://schemas.microsoft.com/office/drawing/2014/main" id="{EE099E65-FA6E-4789-BE1F-AFCF21EF5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cxnSp>
        <p:nvCxnSpPr>
          <p:cNvPr id="10" name="直接连接符 9">
            <a:extLst>
              <a:ext uri="{FF2B5EF4-FFF2-40B4-BE49-F238E27FC236}">
                <a16:creationId xmlns:a16="http://schemas.microsoft.com/office/drawing/2014/main" id="{792F7E56-0F40-4E61-8821-AC336CB8148C}"/>
              </a:ext>
            </a:extLst>
          </p:cNvPr>
          <p:cNvCxnSpPr>
            <a:cxnSpLocks/>
          </p:cNvCxnSpPr>
          <p:nvPr userDrawn="1"/>
        </p:nvCxnSpPr>
        <p:spPr>
          <a:xfrm>
            <a:off x="523982" y="846166"/>
            <a:ext cx="11178283" cy="0"/>
          </a:xfrm>
          <a:prstGeom prst="line">
            <a:avLst/>
          </a:prstGeom>
          <a:ln w="19050">
            <a:solidFill>
              <a:srgbClr val="CD2626"/>
            </a:solidFill>
          </a:ln>
          <a:effectLst>
            <a:outerShdw blurRad="50800" dist="38100" dir="5400000" algn="t" rotWithShape="0">
              <a:srgbClr val="D9D7DA">
                <a:alpha val="60000"/>
              </a:srgbClr>
            </a:outerShdw>
          </a:effectLst>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37C39C79-6EB1-4FD2-AB17-878C656269FC}"/>
              </a:ext>
            </a:extLst>
          </p:cNvPr>
          <p:cNvPicPr>
            <a:picLocks noChangeAspect="1"/>
          </p:cNvPicPr>
          <p:nvPr userDrawn="1"/>
        </p:nvPicPr>
        <p:blipFill>
          <a:blip r:embed="rId4"/>
          <a:stretch>
            <a:fillRect/>
          </a:stretch>
        </p:blipFill>
        <p:spPr>
          <a:xfrm>
            <a:off x="523982" y="77329"/>
            <a:ext cx="813731" cy="8137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BCEAFA6-8441-4AE1-939C-BDC16CC721A2}"/>
              </a:ext>
            </a:extLst>
          </p:cNvPr>
          <p:cNvSpPr>
            <a:spLocks noGrp="1"/>
          </p:cNvSpPr>
          <p:nvPr>
            <p:ph type="dt" sz="half" idx="10"/>
          </p:nvPr>
        </p:nvSpPr>
        <p:spPr/>
        <p:txBody>
          <a:bodyPr/>
          <a:lstStyle/>
          <a:p>
            <a:endParaRPr lang="zh-CN" altLang="en-US"/>
          </a:p>
        </p:txBody>
      </p:sp>
      <p:sp>
        <p:nvSpPr>
          <p:cNvPr id="4" name="页脚占位符 3">
            <a:extLst>
              <a:ext uri="{FF2B5EF4-FFF2-40B4-BE49-F238E27FC236}">
                <a16:creationId xmlns:a16="http://schemas.microsoft.com/office/drawing/2014/main" id="{FC86E7EA-3FF3-4C7A-A117-2497F40352D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253841E-5065-4E4D-B08C-9F492123ACE8}"/>
              </a:ext>
            </a:extLst>
          </p:cNvPr>
          <p:cNvSpPr>
            <a:spLocks noGrp="1"/>
          </p:cNvSpPr>
          <p:nvPr>
            <p:ph type="sldNum" sz="quarter" idx="12"/>
          </p:nvPr>
        </p:nvSpPr>
        <p:spPr/>
        <p:txBody>
          <a:bodyPr/>
          <a:lstStyle/>
          <a:p>
            <a:fld id="{8FFB65D6-8441-4E78-B5FF-2897A40763CC}" type="slidenum">
              <a:rPr lang="zh-CN" altLang="en-US" smtClean="0"/>
              <a:t>‹#›</a:t>
            </a:fld>
            <a:endParaRPr lang="zh-CN" altLang="en-US"/>
          </a:p>
        </p:txBody>
      </p:sp>
    </p:spTree>
    <p:extLst>
      <p:ext uri="{BB962C8B-B14F-4D97-AF65-F5344CB8AC3E}">
        <p14:creationId xmlns:p14="http://schemas.microsoft.com/office/powerpoint/2010/main" val="55208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灯片编号占位符 2">
            <a:extLst>
              <a:ext uri="{FF2B5EF4-FFF2-40B4-BE49-F238E27FC236}">
                <a16:creationId xmlns:a16="http://schemas.microsoft.com/office/drawing/2014/main" id="{A4CA319C-B180-49E3-9C2E-DBB7DD325E90}"/>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zh-CN"/>
            </a:defPPr>
            <a:lvl1pPr marL="0" algn="r" defTabSz="913765" rtl="0" eaLnBrk="1" latinLnBrk="0" hangingPunct="1">
              <a:defRPr sz="1200" kern="1200">
                <a:solidFill>
                  <a:schemeClr val="tx1">
                    <a:tint val="75000"/>
                  </a:schemeClr>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fld id="{F957F4EE-4992-4633-BB99-CBC9A9B33291}" type="slidenum">
              <a:rPr lang="zh-CN" altLang="en-US" smtClean="0"/>
              <a:pPr/>
              <a:t>‹#›</a:t>
            </a:fld>
            <a:endParaRPr lang="zh-CN" altLang="en-US"/>
          </a:p>
        </p:txBody>
      </p:sp>
      <p:sp>
        <p:nvSpPr>
          <p:cNvPr id="5" name="日期占位符 1">
            <a:extLst>
              <a:ext uri="{FF2B5EF4-FFF2-40B4-BE49-F238E27FC236}">
                <a16:creationId xmlns:a16="http://schemas.microsoft.com/office/drawing/2014/main" id="{0735750A-49A6-4422-B8CA-001419CF1958}"/>
              </a:ext>
            </a:extLst>
          </p:cNvPr>
          <p:cNvSpPr txBox="1">
            <a:spLocks/>
          </p:cNvSpPr>
          <p:nvPr userDrawn="1"/>
        </p:nvSpPr>
        <p:spPr>
          <a:xfrm>
            <a:off x="990600" y="6508750"/>
            <a:ext cx="2743200" cy="365125"/>
          </a:xfrm>
          <a:prstGeom prst="rect">
            <a:avLst/>
          </a:prstGeom>
        </p:spPr>
        <p:txBody>
          <a:bodyPr vert="horz" lIns="91440" tIns="45720" rIns="91440" bIns="45720" rtlCol="0" anchor="ctr"/>
          <a:lstStyle>
            <a:defPPr>
              <a:defRPr lang="zh-CN"/>
            </a:defPPr>
            <a:lvl1pPr marL="0" algn="l" defTabSz="913765" rtl="0" eaLnBrk="1" latinLnBrk="0" hangingPunct="1">
              <a:defRPr sz="1200" kern="1200">
                <a:solidFill>
                  <a:schemeClr val="tx1">
                    <a:tint val="75000"/>
                  </a:schemeClr>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fld id="{975BB432-1E1B-4A1E-9938-87A476DADBC4}" type="datetimeFigureOut">
              <a:rPr lang="zh-CN" altLang="en-US" smtClean="0"/>
              <a:pPr/>
              <a:t>2022/4/17</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17166F1A-617E-4750-BE8E-F0266392469F}"/>
              </a:ext>
            </a:extLst>
          </p:cNvPr>
          <p:cNvSpPr/>
          <p:nvPr/>
        </p:nvSpPr>
        <p:spPr>
          <a:xfrm>
            <a:off x="2776746" y="4635211"/>
            <a:ext cx="6638508" cy="2476239"/>
          </a:xfrm>
          <a:prstGeom prst="rect">
            <a:avLst/>
          </a:prstGeom>
          <a:blipFill dpi="0" rotWithShape="1">
            <a:blip r:embed="rId3">
              <a:alphaModFix amt="5000"/>
            </a:blip>
            <a:srcRect/>
            <a:stretch>
              <a:fillRect t="-50527" b="1"/>
            </a:stretch>
          </a:blip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cxnSp>
        <p:nvCxnSpPr>
          <p:cNvPr id="8" name="直接连接符 7">
            <a:extLst>
              <a:ext uri="{FF2B5EF4-FFF2-40B4-BE49-F238E27FC236}">
                <a16:creationId xmlns:a16="http://schemas.microsoft.com/office/drawing/2014/main" id="{C5231231-6275-407C-A9B8-BD99DA1CB5A1}"/>
              </a:ext>
            </a:extLst>
          </p:cNvPr>
          <p:cNvCxnSpPr/>
          <p:nvPr/>
        </p:nvCxnSpPr>
        <p:spPr>
          <a:xfrm>
            <a:off x="2486290" y="2432693"/>
            <a:ext cx="7219421" cy="0"/>
          </a:xfrm>
          <a:prstGeom prst="line">
            <a:avLst/>
          </a:prstGeom>
          <a:ln w="12700">
            <a:solidFill>
              <a:srgbClr val="AB2B2B"/>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C127F0-0A88-4255-B555-05934C4BA238}"/>
              </a:ext>
            </a:extLst>
          </p:cNvPr>
          <p:cNvCxnSpPr/>
          <p:nvPr/>
        </p:nvCxnSpPr>
        <p:spPr>
          <a:xfrm>
            <a:off x="2486290" y="4401169"/>
            <a:ext cx="7219421" cy="0"/>
          </a:xfrm>
          <a:prstGeom prst="line">
            <a:avLst/>
          </a:prstGeom>
          <a:ln w="12700">
            <a:solidFill>
              <a:srgbClr val="AB2B2B"/>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AD4EFCDF-2CBB-4BA7-BBFF-0CA1448B0ADB}"/>
              </a:ext>
            </a:extLst>
          </p:cNvPr>
          <p:cNvSpPr txBox="1"/>
          <p:nvPr/>
        </p:nvSpPr>
        <p:spPr>
          <a:xfrm>
            <a:off x="1401648" y="2597470"/>
            <a:ext cx="9388704" cy="591059"/>
          </a:xfrm>
          <a:prstGeom prst="rect">
            <a:avLst/>
          </a:prstGeom>
          <a:noFill/>
        </p:spPr>
        <p:txBody>
          <a:bodyPr wrap="square" rtlCol="0">
            <a:spAutoFit/>
          </a:bodyPr>
          <a:lstStyle/>
          <a:p>
            <a:pPr algn="ctr">
              <a:lnSpc>
                <a:spcPct val="125000"/>
              </a:lnSpc>
            </a:pPr>
            <a:r>
              <a:rPr lang="en-US" altLang="zh-CN" sz="2800" b="1" spc="200" dirty="0" err="1">
                <a:solidFill>
                  <a:srgbClr val="AB2B2B"/>
                </a:solidFill>
                <a:latin typeface="Corbel" panose="020B0503020204020204" pitchFamily="34" charset="0"/>
                <a:ea typeface="微软雅黑" panose="020B0503020204020204" pitchFamily="34" charset="-122"/>
              </a:rPr>
              <a:t>SiWa</a:t>
            </a:r>
            <a:r>
              <a:rPr lang="en-US" altLang="zh-CN" sz="2800" b="1" spc="200" dirty="0">
                <a:solidFill>
                  <a:srgbClr val="AB2B2B"/>
                </a:solidFill>
                <a:latin typeface="Corbel" panose="020B0503020204020204" pitchFamily="34" charset="0"/>
                <a:ea typeface="微软雅黑" panose="020B0503020204020204" pitchFamily="34" charset="-122"/>
              </a:rPr>
              <a:t>: See into Walls via Deep UWB Radar</a:t>
            </a:r>
            <a:endParaRPr lang="zh-CN" altLang="en-US" sz="2800" b="1" spc="200" dirty="0">
              <a:solidFill>
                <a:srgbClr val="AB2B2B"/>
              </a:solidFill>
              <a:latin typeface="Corbel" panose="020B0503020204020204" pitchFamily="34" charset="0"/>
              <a:ea typeface="微软雅黑" panose="020B0503020204020204" pitchFamily="34" charset="-122"/>
            </a:endParaRPr>
          </a:p>
        </p:txBody>
      </p:sp>
      <p:sp>
        <p:nvSpPr>
          <p:cNvPr id="13" name="矩形 12">
            <a:extLst>
              <a:ext uri="{FF2B5EF4-FFF2-40B4-BE49-F238E27FC236}">
                <a16:creationId xmlns:a16="http://schemas.microsoft.com/office/drawing/2014/main" id="{90FCE0E7-FE6F-4A27-8DEE-C870219A82CB}"/>
              </a:ext>
            </a:extLst>
          </p:cNvPr>
          <p:cNvSpPr/>
          <p:nvPr/>
        </p:nvSpPr>
        <p:spPr>
          <a:xfrm rot="19489470">
            <a:off x="2087430" y="75101"/>
            <a:ext cx="7815223" cy="7025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333CDC5-EBD6-4911-91C1-A1154407030E}"/>
              </a:ext>
            </a:extLst>
          </p:cNvPr>
          <p:cNvSpPr/>
          <p:nvPr/>
        </p:nvSpPr>
        <p:spPr>
          <a:xfrm rot="19677627">
            <a:off x="1696367" y="-185105"/>
            <a:ext cx="8799268" cy="7539332"/>
          </a:xfrm>
          <a:prstGeom prst="rect">
            <a:avLst/>
          </a:prstGeom>
          <a:noFill/>
          <a:ln w="393700">
            <a:gradFill flip="none" rotWithShape="1">
              <a:gsLst>
                <a:gs pos="0">
                  <a:schemeClr val="accent3">
                    <a:lumMod val="67000"/>
                    <a:alpha val="0"/>
                  </a:schemeClr>
                </a:gs>
                <a:gs pos="75000">
                  <a:srgbClr val="D9D7DA">
                    <a:alpha val="36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a:extLst>
              <a:ext uri="{FF2B5EF4-FFF2-40B4-BE49-F238E27FC236}">
                <a16:creationId xmlns:a16="http://schemas.microsoft.com/office/drawing/2014/main" id="{6B55137C-BED8-48D1-AE17-D1D762197166}"/>
              </a:ext>
            </a:extLst>
          </p:cNvPr>
          <p:cNvSpPr/>
          <p:nvPr/>
        </p:nvSpPr>
        <p:spPr>
          <a:xfrm rot="19689791">
            <a:off x="1250990" y="-594491"/>
            <a:ext cx="9690020" cy="8358103"/>
          </a:xfrm>
          <a:prstGeom prst="rect">
            <a:avLst/>
          </a:prstGeom>
          <a:noFill/>
          <a:ln w="254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矩形 16">
            <a:extLst>
              <a:ext uri="{FF2B5EF4-FFF2-40B4-BE49-F238E27FC236}">
                <a16:creationId xmlns:a16="http://schemas.microsoft.com/office/drawing/2014/main" id="{D701394C-0A70-495C-BFCA-146912A9CCF8}"/>
              </a:ext>
            </a:extLst>
          </p:cNvPr>
          <p:cNvSpPr/>
          <p:nvPr/>
        </p:nvSpPr>
        <p:spPr>
          <a:xfrm rot="19677627">
            <a:off x="837848" y="-966170"/>
            <a:ext cx="10516304" cy="9101460"/>
          </a:xfrm>
          <a:prstGeom prst="rect">
            <a:avLst/>
          </a:prstGeom>
          <a:noFill/>
          <a:ln w="304800">
            <a:gradFill flip="none" rotWithShape="1">
              <a:gsLst>
                <a:gs pos="0">
                  <a:schemeClr val="accent3">
                    <a:lumMod val="67000"/>
                    <a:alpha val="0"/>
                  </a:schemeClr>
                </a:gs>
                <a:gs pos="69000">
                  <a:srgbClr val="D9D7DA">
                    <a:alpha val="32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矩形 17">
            <a:extLst>
              <a:ext uri="{FF2B5EF4-FFF2-40B4-BE49-F238E27FC236}">
                <a16:creationId xmlns:a16="http://schemas.microsoft.com/office/drawing/2014/main" id="{2F6693C7-CF28-49A3-8E8B-240A872E9268}"/>
              </a:ext>
            </a:extLst>
          </p:cNvPr>
          <p:cNvSpPr/>
          <p:nvPr/>
        </p:nvSpPr>
        <p:spPr>
          <a:xfrm rot="19677627">
            <a:off x="631957" y="-1193179"/>
            <a:ext cx="10928087" cy="9555478"/>
          </a:xfrm>
          <a:prstGeom prst="rect">
            <a:avLst/>
          </a:prstGeom>
          <a:noFill/>
          <a:ln w="1270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直角三角形 19">
            <a:extLst>
              <a:ext uri="{FF2B5EF4-FFF2-40B4-BE49-F238E27FC236}">
                <a16:creationId xmlns:a16="http://schemas.microsoft.com/office/drawing/2014/main" id="{B7305426-7FCA-4A41-8503-E09FCD5BA2A9}"/>
              </a:ext>
            </a:extLst>
          </p:cNvPr>
          <p:cNvSpPr/>
          <p:nvPr/>
        </p:nvSpPr>
        <p:spPr>
          <a:xfrm flipV="1">
            <a:off x="-1" y="-5"/>
            <a:ext cx="2809876" cy="1756941"/>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直角三角形 20">
            <a:extLst>
              <a:ext uri="{FF2B5EF4-FFF2-40B4-BE49-F238E27FC236}">
                <a16:creationId xmlns:a16="http://schemas.microsoft.com/office/drawing/2014/main" id="{41345189-D739-40DB-9835-E1B5570E7446}"/>
              </a:ext>
            </a:extLst>
          </p:cNvPr>
          <p:cNvSpPr/>
          <p:nvPr/>
        </p:nvSpPr>
        <p:spPr>
          <a:xfrm rot="16200000" flipV="1">
            <a:off x="-559805" y="4699477"/>
            <a:ext cx="2809876" cy="1756941"/>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直角三角形 21">
            <a:extLst>
              <a:ext uri="{FF2B5EF4-FFF2-40B4-BE49-F238E27FC236}">
                <a16:creationId xmlns:a16="http://schemas.microsoft.com/office/drawing/2014/main" id="{FCD58176-D67D-4C4F-BB58-0EF508B501C5}"/>
              </a:ext>
            </a:extLst>
          </p:cNvPr>
          <p:cNvSpPr/>
          <p:nvPr/>
        </p:nvSpPr>
        <p:spPr>
          <a:xfrm rot="16200000" flipH="1">
            <a:off x="9801294" y="562042"/>
            <a:ext cx="2952749" cy="1828666"/>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直角三角形 22">
            <a:extLst>
              <a:ext uri="{FF2B5EF4-FFF2-40B4-BE49-F238E27FC236}">
                <a16:creationId xmlns:a16="http://schemas.microsoft.com/office/drawing/2014/main" id="{3779CBC7-EED8-4E8F-954B-C191961E181E}"/>
              </a:ext>
            </a:extLst>
          </p:cNvPr>
          <p:cNvSpPr/>
          <p:nvPr/>
        </p:nvSpPr>
        <p:spPr>
          <a:xfrm flipH="1">
            <a:off x="9783191" y="5443226"/>
            <a:ext cx="2442147" cy="1414770"/>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5" name="组合 4">
            <a:extLst>
              <a:ext uri="{FF2B5EF4-FFF2-40B4-BE49-F238E27FC236}">
                <a16:creationId xmlns:a16="http://schemas.microsoft.com/office/drawing/2014/main" id="{EC8115F7-2AEE-4069-AD4C-516277A3FEE6}"/>
              </a:ext>
            </a:extLst>
          </p:cNvPr>
          <p:cNvGrpSpPr/>
          <p:nvPr/>
        </p:nvGrpSpPr>
        <p:grpSpPr>
          <a:xfrm>
            <a:off x="3896094" y="800253"/>
            <a:ext cx="4399811" cy="813731"/>
            <a:chOff x="4386699" y="746886"/>
            <a:chExt cx="4399811" cy="813731"/>
          </a:xfrm>
        </p:grpSpPr>
        <p:pic>
          <p:nvPicPr>
            <p:cNvPr id="24" name="图片 23">
              <a:extLst>
                <a:ext uri="{FF2B5EF4-FFF2-40B4-BE49-F238E27FC236}">
                  <a16:creationId xmlns:a16="http://schemas.microsoft.com/office/drawing/2014/main" id="{7EFE692B-0EE8-41A1-8E6E-394FC37A697A}"/>
                </a:ext>
              </a:extLst>
            </p:cNvPr>
            <p:cNvPicPr>
              <a:picLocks noChangeAspect="1"/>
            </p:cNvPicPr>
            <p:nvPr/>
          </p:nvPicPr>
          <p:blipFill>
            <a:blip r:embed="rId4"/>
            <a:stretch>
              <a:fillRect/>
            </a:stretch>
          </p:blipFill>
          <p:spPr>
            <a:xfrm>
              <a:off x="4386699" y="746886"/>
              <a:ext cx="813731" cy="813731"/>
            </a:xfrm>
            <a:prstGeom prst="rect">
              <a:avLst/>
            </a:prstGeom>
          </p:spPr>
        </p:pic>
        <p:grpSp>
          <p:nvGrpSpPr>
            <p:cNvPr id="25" name="组合 24">
              <a:extLst>
                <a:ext uri="{FF2B5EF4-FFF2-40B4-BE49-F238E27FC236}">
                  <a16:creationId xmlns:a16="http://schemas.microsoft.com/office/drawing/2014/main" id="{DE24F71B-13CB-464A-BE5A-BE65FAD2EB35}"/>
                </a:ext>
              </a:extLst>
            </p:cNvPr>
            <p:cNvGrpSpPr/>
            <p:nvPr/>
          </p:nvGrpSpPr>
          <p:grpSpPr>
            <a:xfrm>
              <a:off x="5384803" y="746904"/>
              <a:ext cx="3401707" cy="813713"/>
              <a:chOff x="9205483" y="280849"/>
              <a:chExt cx="2517243" cy="548463"/>
            </a:xfrm>
          </p:grpSpPr>
          <p:pic>
            <p:nvPicPr>
              <p:cNvPr id="26" name="图片 25">
                <a:extLst>
                  <a:ext uri="{FF2B5EF4-FFF2-40B4-BE49-F238E27FC236}">
                    <a16:creationId xmlns:a16="http://schemas.microsoft.com/office/drawing/2014/main" id="{18B8B017-CCD9-4C8E-90CE-E39ACF5AE2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27" name="图片 26">
                <a:extLst>
                  <a:ext uri="{FF2B5EF4-FFF2-40B4-BE49-F238E27FC236}">
                    <a16:creationId xmlns:a16="http://schemas.microsoft.com/office/drawing/2014/main" id="{47F1C582-F749-43F9-9931-8096EDA22C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grpSp>
      <p:sp>
        <p:nvSpPr>
          <p:cNvPr id="3" name="灯片编号占位符 2">
            <a:extLst>
              <a:ext uri="{FF2B5EF4-FFF2-40B4-BE49-F238E27FC236}">
                <a16:creationId xmlns:a16="http://schemas.microsoft.com/office/drawing/2014/main" id="{816D1BC8-A050-48CB-8D93-D2A3672DE3BA}"/>
              </a:ext>
            </a:extLst>
          </p:cNvPr>
          <p:cNvSpPr>
            <a:spLocks noGrp="1"/>
          </p:cNvSpPr>
          <p:nvPr>
            <p:ph type="sldNum" sz="quarter" idx="12"/>
          </p:nvPr>
        </p:nvSpPr>
        <p:spPr/>
        <p:txBody>
          <a:bodyPr/>
          <a:lstStyle/>
          <a:p>
            <a:endParaRPr lang="zh-CN" altLang="en-US" dirty="0"/>
          </a:p>
        </p:txBody>
      </p:sp>
      <p:sp>
        <p:nvSpPr>
          <p:cNvPr id="6" name="矩形 5">
            <a:extLst>
              <a:ext uri="{FF2B5EF4-FFF2-40B4-BE49-F238E27FC236}">
                <a16:creationId xmlns:a16="http://schemas.microsoft.com/office/drawing/2014/main" id="{65835E7F-EB70-43F5-9A99-9DBBB00175A7}"/>
              </a:ext>
            </a:extLst>
          </p:cNvPr>
          <p:cNvSpPr/>
          <p:nvPr/>
        </p:nvSpPr>
        <p:spPr>
          <a:xfrm>
            <a:off x="5438636" y="6200093"/>
            <a:ext cx="1112805" cy="399597"/>
          </a:xfrm>
          <a:prstGeom prst="rect">
            <a:avLst/>
          </a:prstGeom>
        </p:spPr>
        <p:txBody>
          <a:bodyPr wrap="none">
            <a:spAutoFit/>
          </a:bodyPr>
          <a:lstStyle/>
          <a:p>
            <a:pPr algn="ctr">
              <a:lnSpc>
                <a:spcPct val="125000"/>
              </a:lnSpc>
            </a:pPr>
            <a:fld id="{5351D10A-2D26-4EE6-8B83-5769B956A62A}" type="datetime1">
              <a:rPr lang="en-US" altLang="zh-CN" smtClean="0">
                <a:solidFill>
                  <a:srgbClr val="A6292F"/>
                </a:solidFill>
                <a:latin typeface="Bahnschrift" panose="020B0502040204020203" pitchFamily="34" charset="0"/>
                <a:ea typeface="微软雅黑" panose="020B0503020204020204" pitchFamily="34" charset="-122"/>
              </a:rPr>
              <a:t>4/17/2022</a:t>
            </a:fld>
            <a:endParaRPr lang="en-US" altLang="zh-CN" dirty="0">
              <a:solidFill>
                <a:srgbClr val="A6292F"/>
              </a:solidFill>
              <a:latin typeface="Bahnschrift" panose="020B0502040204020203" pitchFamily="34" charset="0"/>
              <a:ea typeface="微软雅黑" panose="020B0503020204020204" pitchFamily="34" charset="-122"/>
            </a:endParaRPr>
          </a:p>
        </p:txBody>
      </p:sp>
      <p:sp>
        <p:nvSpPr>
          <p:cNvPr id="28" name="矩形: 圆角 27">
            <a:extLst>
              <a:ext uri="{FF2B5EF4-FFF2-40B4-BE49-F238E27FC236}">
                <a16:creationId xmlns:a16="http://schemas.microsoft.com/office/drawing/2014/main" id="{966F01D2-F9D0-4450-8229-3435B206122B}"/>
              </a:ext>
            </a:extLst>
          </p:cNvPr>
          <p:cNvSpPr/>
          <p:nvPr/>
        </p:nvSpPr>
        <p:spPr>
          <a:xfrm>
            <a:off x="3671637" y="4481253"/>
            <a:ext cx="5227266" cy="338728"/>
          </a:xfrm>
          <a:prstGeom prst="roundRect">
            <a:avLst>
              <a:gd name="adj" fmla="val 0"/>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spc="100" dirty="0">
                <a:latin typeface="Bahnschrift Light" panose="020B0502040204020203" pitchFamily="34" charset="0"/>
                <a:ea typeface="微软雅黑" panose="020B0503020204020204" pitchFamily="34" charset="-122"/>
              </a:rPr>
              <a:t> Hefei University of Technology, China</a:t>
            </a:r>
          </a:p>
        </p:txBody>
      </p:sp>
      <p:sp>
        <p:nvSpPr>
          <p:cNvPr id="30" name="矩形: 圆角 29">
            <a:extLst>
              <a:ext uri="{FF2B5EF4-FFF2-40B4-BE49-F238E27FC236}">
                <a16:creationId xmlns:a16="http://schemas.microsoft.com/office/drawing/2014/main" id="{6E99BCCE-9F8A-49F7-A501-1C492A44F214}"/>
              </a:ext>
            </a:extLst>
          </p:cNvPr>
          <p:cNvSpPr/>
          <p:nvPr/>
        </p:nvSpPr>
        <p:spPr>
          <a:xfrm>
            <a:off x="3671637" y="4937886"/>
            <a:ext cx="5227266" cy="338728"/>
          </a:xfrm>
          <a:prstGeom prst="roundRect">
            <a:avLst>
              <a:gd name="adj" fmla="val 0"/>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spc="100" dirty="0">
                <a:latin typeface="Bahnschrift Light" panose="020B0502040204020203" pitchFamily="34" charset="0"/>
                <a:ea typeface="微软雅黑" panose="020B0503020204020204" pitchFamily="34" charset="-122"/>
              </a:rPr>
              <a:t> </a:t>
            </a:r>
            <a:r>
              <a:rPr lang="zh-CN" altLang="en-US" sz="2000" spc="100" dirty="0">
                <a:latin typeface="Bahnschrift Light" panose="020B0502040204020203" pitchFamily="34" charset="0"/>
                <a:ea typeface="微软雅黑" panose="020B0503020204020204" pitchFamily="34" charset="-122"/>
              </a:rPr>
              <a:t>报告人：章翔</a:t>
            </a:r>
            <a:endParaRPr lang="en-US" altLang="zh-CN" sz="2000" spc="100" dirty="0">
              <a:latin typeface="Bahnschrift Light" panose="020B0502040204020203" pitchFamily="34" charset="0"/>
              <a:ea typeface="微软雅黑" panose="020B0503020204020204" pitchFamily="34" charset="-122"/>
            </a:endParaRPr>
          </a:p>
        </p:txBody>
      </p:sp>
    </p:spTree>
    <p:extLst>
      <p:ext uri="{BB962C8B-B14F-4D97-AF65-F5344CB8AC3E}">
        <p14:creationId xmlns:p14="http://schemas.microsoft.com/office/powerpoint/2010/main" val="3757357205"/>
      </p:ext>
    </p:extLst>
  </p:cSld>
  <p:clrMapOvr>
    <a:masterClrMapping/>
  </p:clrMapOvr>
  <mc:AlternateContent xmlns:mc="http://schemas.openxmlformats.org/markup-compatibility/2006" xmlns:p14="http://schemas.microsoft.com/office/powerpoint/2010/main">
    <mc:Choice Requires="p14">
      <p:transition spd="slow" p14:dur="2000" advTm="4742"/>
    </mc:Choice>
    <mc:Fallback xmlns="">
      <p:transition spd="slow" advTm="47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6AB546A-277F-47D7-A2EB-308DEAF28688}"/>
              </a:ext>
            </a:extLst>
          </p:cNvPr>
          <p:cNvSpPr/>
          <p:nvPr/>
        </p:nvSpPr>
        <p:spPr>
          <a:xfrm>
            <a:off x="1406082" y="184761"/>
            <a:ext cx="6823518" cy="584775"/>
          </a:xfrm>
          <a:prstGeom prst="rect">
            <a:avLst/>
          </a:prstGeom>
        </p:spPr>
        <p:txBody>
          <a:bodyPr wrap="square">
            <a:spAutoFit/>
          </a:bodyPr>
          <a:lstStyle/>
          <a:p>
            <a:r>
              <a:rPr lang="zh-CN" altLang="en-US" sz="3200" b="1" dirty="0">
                <a:solidFill>
                  <a:srgbClr val="CD2626"/>
                </a:solidFill>
                <a:latin typeface="Bahnschrift SemiBold" panose="020B0502040204020203" pitchFamily="34" charset="0"/>
                <a:cs typeface="Arial" panose="020B0604020202020204" pitchFamily="34" charset="0"/>
              </a:rPr>
              <a:t>实验结果</a:t>
            </a:r>
            <a:endParaRPr lang="zh-CN" altLang="en-US" sz="4000" b="1" dirty="0">
              <a:solidFill>
                <a:srgbClr val="CD2626"/>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68767E-C291-4E0E-B090-C6975C768F18}"/>
              </a:ext>
            </a:extLst>
          </p:cNvPr>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pPr algn="r"/>
              <a:t>10</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pic>
        <p:nvPicPr>
          <p:cNvPr id="6" name="图片 5">
            <a:extLst>
              <a:ext uri="{FF2B5EF4-FFF2-40B4-BE49-F238E27FC236}">
                <a16:creationId xmlns:a16="http://schemas.microsoft.com/office/drawing/2014/main" id="{6ACE0FA8-55A6-4C92-BD5D-1C5A8475C301}"/>
              </a:ext>
            </a:extLst>
          </p:cNvPr>
          <p:cNvPicPr>
            <a:picLocks noChangeAspect="1"/>
          </p:cNvPicPr>
          <p:nvPr/>
        </p:nvPicPr>
        <p:blipFill>
          <a:blip r:embed="rId3"/>
          <a:stretch>
            <a:fillRect/>
          </a:stretch>
        </p:blipFill>
        <p:spPr>
          <a:xfrm>
            <a:off x="434714" y="1203389"/>
            <a:ext cx="5200325" cy="3300272"/>
          </a:xfrm>
          <a:prstGeom prst="rect">
            <a:avLst/>
          </a:prstGeom>
        </p:spPr>
      </p:pic>
      <p:pic>
        <p:nvPicPr>
          <p:cNvPr id="8" name="图片 7">
            <a:extLst>
              <a:ext uri="{FF2B5EF4-FFF2-40B4-BE49-F238E27FC236}">
                <a16:creationId xmlns:a16="http://schemas.microsoft.com/office/drawing/2014/main" id="{D25A1DAA-74A9-49E3-BC97-494F1595FA63}"/>
              </a:ext>
            </a:extLst>
          </p:cNvPr>
          <p:cNvPicPr>
            <a:picLocks noChangeAspect="1"/>
          </p:cNvPicPr>
          <p:nvPr/>
        </p:nvPicPr>
        <p:blipFill>
          <a:blip r:embed="rId4"/>
          <a:stretch>
            <a:fillRect/>
          </a:stretch>
        </p:blipFill>
        <p:spPr>
          <a:xfrm>
            <a:off x="5568845" y="1328568"/>
            <a:ext cx="5599595" cy="2420850"/>
          </a:xfrm>
          <a:prstGeom prst="rect">
            <a:avLst/>
          </a:prstGeom>
        </p:spPr>
      </p:pic>
    </p:spTree>
    <p:extLst>
      <p:ext uri="{BB962C8B-B14F-4D97-AF65-F5344CB8AC3E}">
        <p14:creationId xmlns:p14="http://schemas.microsoft.com/office/powerpoint/2010/main" val="3004954602"/>
      </p:ext>
    </p:extLst>
  </p:cSld>
  <p:clrMapOvr>
    <a:masterClrMapping/>
  </p:clrMapOvr>
  <mc:AlternateContent xmlns:mc="http://schemas.openxmlformats.org/markup-compatibility/2006">
    <mc:Choice xmlns:p14="http://schemas.microsoft.com/office/powerpoint/2010/main" Requires="p14">
      <p:transition spd="slow" p14:dur="2000" advTm="4130"/>
    </mc:Choice>
    <mc:Fallback>
      <p:transition spd="slow" advTm="41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6AB546A-277F-47D7-A2EB-308DEAF28688}"/>
              </a:ext>
            </a:extLst>
          </p:cNvPr>
          <p:cNvSpPr/>
          <p:nvPr/>
        </p:nvSpPr>
        <p:spPr>
          <a:xfrm>
            <a:off x="1406082" y="184761"/>
            <a:ext cx="6823518" cy="584775"/>
          </a:xfrm>
          <a:prstGeom prst="rect">
            <a:avLst/>
          </a:prstGeom>
        </p:spPr>
        <p:txBody>
          <a:bodyPr wrap="square">
            <a:spAutoFit/>
          </a:bodyPr>
          <a:lstStyle/>
          <a:p>
            <a:r>
              <a:rPr lang="zh-CN" altLang="en-US" sz="3200" b="1" dirty="0">
                <a:solidFill>
                  <a:srgbClr val="CD2626"/>
                </a:solidFill>
                <a:latin typeface="Bahnschrift SemiBold" panose="020B0502040204020203" pitchFamily="34" charset="0"/>
                <a:cs typeface="Arial" panose="020B0604020202020204" pitchFamily="34" charset="0"/>
              </a:rPr>
              <a:t>实验结果</a:t>
            </a:r>
            <a:endParaRPr lang="zh-CN" altLang="en-US" sz="4000" b="1" dirty="0">
              <a:solidFill>
                <a:srgbClr val="CD2626"/>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68767E-C291-4E0E-B090-C6975C768F18}"/>
              </a:ext>
            </a:extLst>
          </p:cNvPr>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pPr algn="r"/>
              <a:t>11</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pic>
        <p:nvPicPr>
          <p:cNvPr id="4" name="图片 3">
            <a:extLst>
              <a:ext uri="{FF2B5EF4-FFF2-40B4-BE49-F238E27FC236}">
                <a16:creationId xmlns:a16="http://schemas.microsoft.com/office/drawing/2014/main" id="{3E67836A-1B2A-4429-8AF8-533AD578F0E9}"/>
              </a:ext>
            </a:extLst>
          </p:cNvPr>
          <p:cNvPicPr>
            <a:picLocks noChangeAspect="1"/>
          </p:cNvPicPr>
          <p:nvPr/>
        </p:nvPicPr>
        <p:blipFill>
          <a:blip r:embed="rId3"/>
          <a:stretch>
            <a:fillRect/>
          </a:stretch>
        </p:blipFill>
        <p:spPr>
          <a:xfrm>
            <a:off x="1113391" y="1099099"/>
            <a:ext cx="9830305" cy="4959605"/>
          </a:xfrm>
          <a:prstGeom prst="rect">
            <a:avLst/>
          </a:prstGeom>
        </p:spPr>
      </p:pic>
    </p:spTree>
    <p:extLst>
      <p:ext uri="{BB962C8B-B14F-4D97-AF65-F5344CB8AC3E}">
        <p14:creationId xmlns:p14="http://schemas.microsoft.com/office/powerpoint/2010/main" val="474720731"/>
      </p:ext>
    </p:extLst>
  </p:cSld>
  <p:clrMapOvr>
    <a:masterClrMapping/>
  </p:clrMapOvr>
  <mc:AlternateContent xmlns:mc="http://schemas.openxmlformats.org/markup-compatibility/2006">
    <mc:Choice xmlns:p14="http://schemas.microsoft.com/office/powerpoint/2010/main" Requires="p14">
      <p:transition spd="slow" p14:dur="2000" advTm="4130"/>
    </mc:Choice>
    <mc:Fallback>
      <p:transition spd="slow" advTm="413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C1A017F2-A001-40E1-85D9-201D25E75E63}"/>
              </a:ext>
            </a:extLst>
          </p:cNvPr>
          <p:cNvSpPr/>
          <p:nvPr/>
        </p:nvSpPr>
        <p:spPr>
          <a:xfrm>
            <a:off x="2776746" y="4635211"/>
            <a:ext cx="6638508" cy="2476239"/>
          </a:xfrm>
          <a:prstGeom prst="rect">
            <a:avLst/>
          </a:prstGeom>
          <a:blipFill dpi="0" rotWithShape="1">
            <a:blip r:embed="rId2">
              <a:alphaModFix amt="5000"/>
            </a:blip>
            <a:srcRect/>
            <a:stretch>
              <a:fillRect t="-50527" b="1"/>
            </a:stretch>
          </a:blip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8" name="直接连接符 7">
            <a:extLst>
              <a:ext uri="{FF2B5EF4-FFF2-40B4-BE49-F238E27FC236}">
                <a16:creationId xmlns:a16="http://schemas.microsoft.com/office/drawing/2014/main" id="{C5231231-6275-407C-A9B8-BD99DA1CB5A1}"/>
              </a:ext>
            </a:extLst>
          </p:cNvPr>
          <p:cNvCxnSpPr/>
          <p:nvPr/>
        </p:nvCxnSpPr>
        <p:spPr>
          <a:xfrm>
            <a:off x="3571103" y="2395183"/>
            <a:ext cx="5049794" cy="0"/>
          </a:xfrm>
          <a:prstGeom prst="line">
            <a:avLst/>
          </a:prstGeom>
          <a:ln w="19050">
            <a:solidFill>
              <a:srgbClr val="AB2B2B"/>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C127F0-0A88-4255-B555-05934C4BA238}"/>
              </a:ext>
            </a:extLst>
          </p:cNvPr>
          <p:cNvCxnSpPr/>
          <p:nvPr/>
        </p:nvCxnSpPr>
        <p:spPr>
          <a:xfrm>
            <a:off x="3571103" y="4421650"/>
            <a:ext cx="5049794" cy="0"/>
          </a:xfrm>
          <a:prstGeom prst="line">
            <a:avLst/>
          </a:prstGeom>
          <a:ln w="19050">
            <a:solidFill>
              <a:srgbClr val="AB2B2B"/>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AD4EFCDF-2CBB-4BA7-BBFF-0CA1448B0ADB}"/>
              </a:ext>
            </a:extLst>
          </p:cNvPr>
          <p:cNvSpPr txBox="1"/>
          <p:nvPr/>
        </p:nvSpPr>
        <p:spPr>
          <a:xfrm>
            <a:off x="1657247" y="2798362"/>
            <a:ext cx="8877505" cy="1246495"/>
          </a:xfrm>
          <a:prstGeom prst="rect">
            <a:avLst/>
          </a:prstGeom>
          <a:noFill/>
        </p:spPr>
        <p:txBody>
          <a:bodyPr wrap="square" rtlCol="0">
            <a:spAutoFit/>
          </a:bodyPr>
          <a:lstStyle/>
          <a:p>
            <a:pPr algn="ctr">
              <a:lnSpc>
                <a:spcPct val="125000"/>
              </a:lnSpc>
            </a:pPr>
            <a:r>
              <a:rPr lang="en-US" altLang="zh-CN" sz="6000" b="1" spc="200" dirty="0">
                <a:solidFill>
                  <a:srgbClr val="AB2B2B"/>
                </a:solidFill>
                <a:latin typeface="Rage Italic" panose="03070502040507070304" pitchFamily="66" charset="0"/>
                <a:ea typeface="微软雅黑" panose="020B0503020204020204" pitchFamily="34" charset="-122"/>
              </a:rPr>
              <a:t>Thank You for Watching</a:t>
            </a:r>
            <a:endParaRPr lang="zh-CN" altLang="en-US" sz="6000" b="1" spc="200" dirty="0">
              <a:solidFill>
                <a:srgbClr val="AB2B2B"/>
              </a:solidFill>
              <a:latin typeface="Rage Italic" panose="03070502040507070304" pitchFamily="66" charset="0"/>
              <a:ea typeface="微软雅黑" panose="020B0503020204020204" pitchFamily="34" charset="-122"/>
            </a:endParaRPr>
          </a:p>
        </p:txBody>
      </p:sp>
      <p:sp>
        <p:nvSpPr>
          <p:cNvPr id="13" name="矩形 12">
            <a:extLst>
              <a:ext uri="{FF2B5EF4-FFF2-40B4-BE49-F238E27FC236}">
                <a16:creationId xmlns:a16="http://schemas.microsoft.com/office/drawing/2014/main" id="{90FCE0E7-FE6F-4A27-8DEE-C870219A82CB}"/>
              </a:ext>
            </a:extLst>
          </p:cNvPr>
          <p:cNvSpPr/>
          <p:nvPr/>
        </p:nvSpPr>
        <p:spPr>
          <a:xfrm rot="19489470">
            <a:off x="2087430" y="75101"/>
            <a:ext cx="7815223" cy="7025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333CDC5-EBD6-4911-91C1-A1154407030E}"/>
              </a:ext>
            </a:extLst>
          </p:cNvPr>
          <p:cNvSpPr/>
          <p:nvPr/>
        </p:nvSpPr>
        <p:spPr>
          <a:xfrm rot="19677627">
            <a:off x="1696367" y="-185105"/>
            <a:ext cx="8799268" cy="7539332"/>
          </a:xfrm>
          <a:prstGeom prst="rect">
            <a:avLst/>
          </a:prstGeom>
          <a:noFill/>
          <a:ln w="393700">
            <a:gradFill flip="none" rotWithShape="1">
              <a:gsLst>
                <a:gs pos="0">
                  <a:schemeClr val="accent3">
                    <a:lumMod val="67000"/>
                    <a:alpha val="0"/>
                  </a:schemeClr>
                </a:gs>
                <a:gs pos="75000">
                  <a:srgbClr val="D9D7DA">
                    <a:alpha val="36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a:extLst>
              <a:ext uri="{FF2B5EF4-FFF2-40B4-BE49-F238E27FC236}">
                <a16:creationId xmlns:a16="http://schemas.microsoft.com/office/drawing/2014/main" id="{6B55137C-BED8-48D1-AE17-D1D762197166}"/>
              </a:ext>
            </a:extLst>
          </p:cNvPr>
          <p:cNvSpPr/>
          <p:nvPr/>
        </p:nvSpPr>
        <p:spPr>
          <a:xfrm rot="19689791">
            <a:off x="1250990" y="-594491"/>
            <a:ext cx="9690020" cy="8358103"/>
          </a:xfrm>
          <a:prstGeom prst="rect">
            <a:avLst/>
          </a:prstGeom>
          <a:noFill/>
          <a:ln w="254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矩形 16">
            <a:extLst>
              <a:ext uri="{FF2B5EF4-FFF2-40B4-BE49-F238E27FC236}">
                <a16:creationId xmlns:a16="http://schemas.microsoft.com/office/drawing/2014/main" id="{D701394C-0A70-495C-BFCA-146912A9CCF8}"/>
              </a:ext>
            </a:extLst>
          </p:cNvPr>
          <p:cNvSpPr/>
          <p:nvPr/>
        </p:nvSpPr>
        <p:spPr>
          <a:xfrm rot="19677627">
            <a:off x="837848" y="-966170"/>
            <a:ext cx="10516304" cy="9101460"/>
          </a:xfrm>
          <a:prstGeom prst="rect">
            <a:avLst/>
          </a:prstGeom>
          <a:noFill/>
          <a:ln w="304800">
            <a:gradFill flip="none" rotWithShape="1">
              <a:gsLst>
                <a:gs pos="0">
                  <a:schemeClr val="accent3">
                    <a:lumMod val="67000"/>
                    <a:alpha val="0"/>
                  </a:schemeClr>
                </a:gs>
                <a:gs pos="69000">
                  <a:srgbClr val="D9D7DA">
                    <a:alpha val="32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矩形 17">
            <a:extLst>
              <a:ext uri="{FF2B5EF4-FFF2-40B4-BE49-F238E27FC236}">
                <a16:creationId xmlns:a16="http://schemas.microsoft.com/office/drawing/2014/main" id="{2F6693C7-CF28-49A3-8E8B-240A872E9268}"/>
              </a:ext>
            </a:extLst>
          </p:cNvPr>
          <p:cNvSpPr/>
          <p:nvPr/>
        </p:nvSpPr>
        <p:spPr>
          <a:xfrm rot="19677627">
            <a:off x="631957" y="-1193179"/>
            <a:ext cx="10928087" cy="9555478"/>
          </a:xfrm>
          <a:prstGeom prst="rect">
            <a:avLst/>
          </a:prstGeom>
          <a:noFill/>
          <a:ln w="1270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直角三角形 19">
            <a:extLst>
              <a:ext uri="{FF2B5EF4-FFF2-40B4-BE49-F238E27FC236}">
                <a16:creationId xmlns:a16="http://schemas.microsoft.com/office/drawing/2014/main" id="{B7305426-7FCA-4A41-8503-E09FCD5BA2A9}"/>
              </a:ext>
            </a:extLst>
          </p:cNvPr>
          <p:cNvSpPr/>
          <p:nvPr/>
        </p:nvSpPr>
        <p:spPr>
          <a:xfrm flipV="1">
            <a:off x="-1" y="-5"/>
            <a:ext cx="2809876" cy="1756941"/>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1" name="直角三角形 20">
            <a:extLst>
              <a:ext uri="{FF2B5EF4-FFF2-40B4-BE49-F238E27FC236}">
                <a16:creationId xmlns:a16="http://schemas.microsoft.com/office/drawing/2014/main" id="{41345189-D739-40DB-9835-E1B5570E7446}"/>
              </a:ext>
            </a:extLst>
          </p:cNvPr>
          <p:cNvSpPr/>
          <p:nvPr/>
        </p:nvSpPr>
        <p:spPr>
          <a:xfrm rot="16200000" flipV="1">
            <a:off x="-559805" y="4699477"/>
            <a:ext cx="2809876" cy="1756941"/>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直角三角形 21">
            <a:extLst>
              <a:ext uri="{FF2B5EF4-FFF2-40B4-BE49-F238E27FC236}">
                <a16:creationId xmlns:a16="http://schemas.microsoft.com/office/drawing/2014/main" id="{FCD58176-D67D-4C4F-BB58-0EF508B501C5}"/>
              </a:ext>
            </a:extLst>
          </p:cNvPr>
          <p:cNvSpPr/>
          <p:nvPr/>
        </p:nvSpPr>
        <p:spPr>
          <a:xfrm rot="16200000" flipH="1">
            <a:off x="9801294" y="562042"/>
            <a:ext cx="2952749" cy="1828666"/>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直角三角形 22">
            <a:extLst>
              <a:ext uri="{FF2B5EF4-FFF2-40B4-BE49-F238E27FC236}">
                <a16:creationId xmlns:a16="http://schemas.microsoft.com/office/drawing/2014/main" id="{3779CBC7-EED8-4E8F-954B-C191961E181E}"/>
              </a:ext>
            </a:extLst>
          </p:cNvPr>
          <p:cNvSpPr/>
          <p:nvPr/>
        </p:nvSpPr>
        <p:spPr>
          <a:xfrm flipH="1">
            <a:off x="9783191" y="5443226"/>
            <a:ext cx="2442147" cy="1414770"/>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文本框 24">
            <a:extLst>
              <a:ext uri="{FF2B5EF4-FFF2-40B4-BE49-F238E27FC236}">
                <a16:creationId xmlns:a16="http://schemas.microsoft.com/office/drawing/2014/main" id="{3655A0B9-9C1E-46DB-9D2F-F61BD2C62308}"/>
              </a:ext>
            </a:extLst>
          </p:cNvPr>
          <p:cNvSpPr txBox="1"/>
          <p:nvPr/>
        </p:nvSpPr>
        <p:spPr>
          <a:xfrm>
            <a:off x="5354968" y="6016441"/>
            <a:ext cx="1482064" cy="410483"/>
          </a:xfrm>
          <a:prstGeom prst="rect">
            <a:avLst/>
          </a:prstGeom>
          <a:noFill/>
        </p:spPr>
        <p:txBody>
          <a:bodyPr wrap="square" rtlCol="0">
            <a:spAutoFit/>
          </a:bodyPr>
          <a:lstStyle/>
          <a:p>
            <a:pPr algn="ctr">
              <a:lnSpc>
                <a:spcPct val="125000"/>
              </a:lnSpc>
            </a:pPr>
            <a:fld id="{9504E2CD-C00E-4C92-A996-4B61C1023920}" type="datetime1">
              <a:rPr lang="en-US" altLang="zh-CN" smtClean="0">
                <a:solidFill>
                  <a:srgbClr val="A6292F"/>
                </a:solidFill>
                <a:latin typeface="Bahnschrift" panose="020B0502040204020203" pitchFamily="34" charset="0"/>
                <a:ea typeface="微软雅黑" panose="020B0503020204020204" pitchFamily="34" charset="-122"/>
              </a:rPr>
              <a:t>4/17/2022</a:t>
            </a:fld>
            <a:endParaRPr lang="zh-CN" altLang="en-US" dirty="0">
              <a:solidFill>
                <a:srgbClr val="A6292F"/>
              </a:solidFill>
              <a:latin typeface="Bahnschrift" panose="020B0502040204020203" pitchFamily="34" charset="0"/>
              <a:ea typeface="微软雅黑" panose="020B0503020204020204" pitchFamily="34" charset="-122"/>
            </a:endParaRPr>
          </a:p>
        </p:txBody>
      </p:sp>
      <p:grpSp>
        <p:nvGrpSpPr>
          <p:cNvPr id="3" name="组合 2">
            <a:extLst>
              <a:ext uri="{FF2B5EF4-FFF2-40B4-BE49-F238E27FC236}">
                <a16:creationId xmlns:a16="http://schemas.microsoft.com/office/drawing/2014/main" id="{AFB5D615-C26F-4BAD-9546-CC54412788EC}"/>
              </a:ext>
            </a:extLst>
          </p:cNvPr>
          <p:cNvGrpSpPr/>
          <p:nvPr/>
        </p:nvGrpSpPr>
        <p:grpSpPr>
          <a:xfrm>
            <a:off x="3896094" y="795944"/>
            <a:ext cx="4399811" cy="813731"/>
            <a:chOff x="4386699" y="746886"/>
            <a:chExt cx="4399811" cy="813731"/>
          </a:xfrm>
        </p:grpSpPr>
        <p:pic>
          <p:nvPicPr>
            <p:cNvPr id="24" name="图片 23">
              <a:extLst>
                <a:ext uri="{FF2B5EF4-FFF2-40B4-BE49-F238E27FC236}">
                  <a16:creationId xmlns:a16="http://schemas.microsoft.com/office/drawing/2014/main" id="{E20F5AE0-728B-4ADE-936F-E5673DF722F6}"/>
                </a:ext>
              </a:extLst>
            </p:cNvPr>
            <p:cNvPicPr>
              <a:picLocks noChangeAspect="1"/>
            </p:cNvPicPr>
            <p:nvPr/>
          </p:nvPicPr>
          <p:blipFill>
            <a:blip r:embed="rId3"/>
            <a:stretch>
              <a:fillRect/>
            </a:stretch>
          </p:blipFill>
          <p:spPr>
            <a:xfrm>
              <a:off x="4386699" y="746886"/>
              <a:ext cx="813731" cy="813731"/>
            </a:xfrm>
            <a:prstGeom prst="rect">
              <a:avLst/>
            </a:prstGeom>
          </p:spPr>
        </p:pic>
        <p:grpSp>
          <p:nvGrpSpPr>
            <p:cNvPr id="26" name="组合 25">
              <a:extLst>
                <a:ext uri="{FF2B5EF4-FFF2-40B4-BE49-F238E27FC236}">
                  <a16:creationId xmlns:a16="http://schemas.microsoft.com/office/drawing/2014/main" id="{913FAD8B-8521-43B6-9F0C-839DB36F489D}"/>
                </a:ext>
              </a:extLst>
            </p:cNvPr>
            <p:cNvGrpSpPr/>
            <p:nvPr/>
          </p:nvGrpSpPr>
          <p:grpSpPr>
            <a:xfrm>
              <a:off x="5384803" y="746904"/>
              <a:ext cx="3401707" cy="813713"/>
              <a:chOff x="9205483" y="280849"/>
              <a:chExt cx="2517243" cy="548463"/>
            </a:xfrm>
          </p:grpSpPr>
          <p:pic>
            <p:nvPicPr>
              <p:cNvPr id="27" name="图片 26">
                <a:extLst>
                  <a:ext uri="{FF2B5EF4-FFF2-40B4-BE49-F238E27FC236}">
                    <a16:creationId xmlns:a16="http://schemas.microsoft.com/office/drawing/2014/main" id="{3CC9776B-EE61-456B-A253-A473B079F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28" name="图片 27">
                <a:extLst>
                  <a:ext uri="{FF2B5EF4-FFF2-40B4-BE49-F238E27FC236}">
                    <a16:creationId xmlns:a16="http://schemas.microsoft.com/office/drawing/2014/main" id="{DD8D5566-61EB-4FCF-8D51-8D55C64457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grpSp>
      <p:sp>
        <p:nvSpPr>
          <p:cNvPr id="2" name="灯片编号占位符 1">
            <a:extLst>
              <a:ext uri="{FF2B5EF4-FFF2-40B4-BE49-F238E27FC236}">
                <a16:creationId xmlns:a16="http://schemas.microsoft.com/office/drawing/2014/main" id="{966C1AC0-F53C-410B-AF89-FBE06567D8E9}"/>
              </a:ext>
            </a:extLst>
          </p:cNvPr>
          <p:cNvSpPr>
            <a:spLocks noGrp="1"/>
          </p:cNvSpPr>
          <p:nvPr>
            <p:ph type="sldNum" sz="quarter" idx="12"/>
          </p:nvPr>
        </p:nvSpPr>
        <p:spPr/>
        <p:txBody>
          <a:bodyPr/>
          <a:lstStyle/>
          <a:p>
            <a:endParaRPr lang="zh-CN" altLang="en-US" dirty="0"/>
          </a:p>
        </p:txBody>
      </p:sp>
    </p:spTree>
    <p:extLst>
      <p:ext uri="{BB962C8B-B14F-4D97-AF65-F5344CB8AC3E}">
        <p14:creationId xmlns:p14="http://schemas.microsoft.com/office/powerpoint/2010/main" val="2528098567"/>
      </p:ext>
    </p:extLst>
  </p:cSld>
  <p:clrMapOvr>
    <a:masterClrMapping/>
  </p:clrMapOvr>
  <mc:AlternateContent xmlns:mc="http://schemas.openxmlformats.org/markup-compatibility/2006" xmlns:p14="http://schemas.microsoft.com/office/powerpoint/2010/main">
    <mc:Choice Requires="p14">
      <p:transition spd="slow" p14:dur="2000" advTm="22387"/>
    </mc:Choice>
    <mc:Fallback xmlns="">
      <p:transition spd="slow" advTm="2238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6AB546A-277F-47D7-A2EB-308DEAF28688}"/>
              </a:ext>
            </a:extLst>
          </p:cNvPr>
          <p:cNvSpPr/>
          <p:nvPr/>
        </p:nvSpPr>
        <p:spPr>
          <a:xfrm>
            <a:off x="1406082" y="184761"/>
            <a:ext cx="6823518" cy="584775"/>
          </a:xfrm>
          <a:prstGeom prst="rect">
            <a:avLst/>
          </a:prstGeom>
        </p:spPr>
        <p:txBody>
          <a:bodyPr wrap="square">
            <a:spAutoFit/>
          </a:bodyPr>
          <a:lstStyle/>
          <a:p>
            <a:r>
              <a:rPr lang="zh-CN" altLang="en-US" sz="3200" b="1" dirty="0">
                <a:solidFill>
                  <a:srgbClr val="CD2626"/>
                </a:solidFill>
                <a:latin typeface="Bahnschrift SemiBold" panose="020B0502040204020203" pitchFamily="34" charset="0"/>
                <a:cs typeface="Arial" panose="020B0604020202020204" pitchFamily="34" charset="0"/>
              </a:rPr>
              <a:t>论文简介</a:t>
            </a:r>
            <a:endParaRPr lang="zh-CN" altLang="en-US" sz="4000" b="1" dirty="0">
              <a:solidFill>
                <a:srgbClr val="CD2626"/>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68767E-C291-4E0E-B090-C6975C768F18}"/>
              </a:ext>
            </a:extLst>
          </p:cNvPr>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pPr algn="r"/>
              <a:t>2</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12" name="文本框 11">
            <a:extLst>
              <a:ext uri="{FF2B5EF4-FFF2-40B4-BE49-F238E27FC236}">
                <a16:creationId xmlns:a16="http://schemas.microsoft.com/office/drawing/2014/main" id="{6E07C3CC-C777-40B6-AABF-88663E00C76C}"/>
              </a:ext>
            </a:extLst>
          </p:cNvPr>
          <p:cNvSpPr txBox="1"/>
          <p:nvPr/>
        </p:nvSpPr>
        <p:spPr>
          <a:xfrm>
            <a:off x="753263" y="1448201"/>
            <a:ext cx="11257558" cy="1211357"/>
          </a:xfrm>
          <a:prstGeom prst="rect">
            <a:avLst/>
          </a:prstGeom>
          <a:noFill/>
        </p:spPr>
        <p:txBody>
          <a:bodyPr wrap="square" rtlCol="0">
            <a:spAutoFit/>
          </a:bodyPr>
          <a:lstStyle/>
          <a:p>
            <a:pPr marL="342900" indent="-342900" algn="just">
              <a:lnSpc>
                <a:spcPct val="125000"/>
              </a:lnSpc>
              <a:buFont typeface="Arial" panose="020B0604020202020204" pitchFamily="34" charset="0"/>
              <a:buChar char="•"/>
            </a:pP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利用</a:t>
            </a:r>
            <a:r>
              <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rPr>
              <a:t>IR-UWB</a:t>
            </a: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实现建筑结构透视与诊断，具体为识别墙体内的钢筋</a:t>
            </a:r>
            <a:r>
              <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rPr>
              <a:t>PVC</a:t>
            </a: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管的位置并进行分类</a:t>
            </a:r>
            <a:endPar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endParaRPr>
          </a:p>
          <a:p>
            <a:pPr marL="342900" indent="-342900" algn="just">
              <a:lnSpc>
                <a:spcPct val="125000"/>
              </a:lnSpc>
              <a:buFont typeface="Arial" panose="020B0604020202020204" pitchFamily="34" charset="0"/>
              <a:buChar char="•"/>
            </a:pP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主要创新点为，基于深度学习技术实现上述目的，避免了传统手段需要对电导率等参数进行判断之后才能精确的实现材料定位和识别，可以实现自适应的识别。</a:t>
            </a:r>
          </a:p>
        </p:txBody>
      </p:sp>
      <p:pic>
        <p:nvPicPr>
          <p:cNvPr id="4" name="图片 3">
            <a:extLst>
              <a:ext uri="{FF2B5EF4-FFF2-40B4-BE49-F238E27FC236}">
                <a16:creationId xmlns:a16="http://schemas.microsoft.com/office/drawing/2014/main" id="{F7C0910B-0CFC-4288-995E-57C176D8A12A}"/>
              </a:ext>
            </a:extLst>
          </p:cNvPr>
          <p:cNvPicPr>
            <a:picLocks noChangeAspect="1"/>
          </p:cNvPicPr>
          <p:nvPr/>
        </p:nvPicPr>
        <p:blipFill>
          <a:blip r:embed="rId3"/>
          <a:stretch>
            <a:fillRect/>
          </a:stretch>
        </p:blipFill>
        <p:spPr>
          <a:xfrm>
            <a:off x="3153483" y="2767786"/>
            <a:ext cx="5885034" cy="3905453"/>
          </a:xfrm>
          <a:prstGeom prst="rect">
            <a:avLst/>
          </a:prstGeom>
        </p:spPr>
      </p:pic>
    </p:spTree>
    <p:extLst>
      <p:ext uri="{BB962C8B-B14F-4D97-AF65-F5344CB8AC3E}">
        <p14:creationId xmlns:p14="http://schemas.microsoft.com/office/powerpoint/2010/main" val="1908289724"/>
      </p:ext>
    </p:extLst>
  </p:cSld>
  <p:clrMapOvr>
    <a:masterClrMapping/>
  </p:clrMapOvr>
  <mc:AlternateContent xmlns:mc="http://schemas.openxmlformats.org/markup-compatibility/2006" xmlns:p14="http://schemas.microsoft.com/office/powerpoint/2010/main">
    <mc:Choice Requires="p14">
      <p:transition spd="slow" p14:dur="2000" advTm="4130"/>
    </mc:Choice>
    <mc:Fallback xmlns="">
      <p:transition spd="slow" advTm="41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6AB546A-277F-47D7-A2EB-308DEAF28688}"/>
              </a:ext>
            </a:extLst>
          </p:cNvPr>
          <p:cNvSpPr/>
          <p:nvPr/>
        </p:nvSpPr>
        <p:spPr>
          <a:xfrm>
            <a:off x="1406082" y="184761"/>
            <a:ext cx="6823518" cy="584775"/>
          </a:xfrm>
          <a:prstGeom prst="rect">
            <a:avLst/>
          </a:prstGeom>
        </p:spPr>
        <p:txBody>
          <a:bodyPr wrap="square">
            <a:spAutoFit/>
          </a:bodyPr>
          <a:lstStyle/>
          <a:p>
            <a:r>
              <a:rPr lang="zh-CN" altLang="en-US" sz="3200" b="1" dirty="0">
                <a:solidFill>
                  <a:srgbClr val="CD2626"/>
                </a:solidFill>
                <a:latin typeface="Bahnschrift SemiBold" panose="020B0502040204020203" pitchFamily="34" charset="0"/>
                <a:cs typeface="Arial" panose="020B0604020202020204" pitchFamily="34" charset="0"/>
              </a:rPr>
              <a:t>论文简介</a:t>
            </a:r>
            <a:endParaRPr lang="zh-CN" altLang="en-US" sz="4000" b="1" dirty="0">
              <a:solidFill>
                <a:srgbClr val="CD2626"/>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68767E-C291-4E0E-B090-C6975C768F18}"/>
              </a:ext>
            </a:extLst>
          </p:cNvPr>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pPr algn="r"/>
              <a:t>3</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12" name="文本框 11">
            <a:extLst>
              <a:ext uri="{FF2B5EF4-FFF2-40B4-BE49-F238E27FC236}">
                <a16:creationId xmlns:a16="http://schemas.microsoft.com/office/drawing/2014/main" id="{6E07C3CC-C777-40B6-AABF-88663E00C76C}"/>
              </a:ext>
            </a:extLst>
          </p:cNvPr>
          <p:cNvSpPr txBox="1"/>
          <p:nvPr/>
        </p:nvSpPr>
        <p:spPr>
          <a:xfrm>
            <a:off x="618352" y="1034882"/>
            <a:ext cx="11257558" cy="826637"/>
          </a:xfrm>
          <a:prstGeom prst="rect">
            <a:avLst/>
          </a:prstGeom>
          <a:noFill/>
        </p:spPr>
        <p:txBody>
          <a:bodyPr wrap="square" rtlCol="0">
            <a:spAutoFit/>
          </a:bodyPr>
          <a:lstStyle/>
          <a:p>
            <a:pPr marL="342900" indent="-342900" algn="just">
              <a:lnSpc>
                <a:spcPct val="125000"/>
              </a:lnSpc>
              <a:buFont typeface="Arial" panose="020B0604020202020204" pitchFamily="34" charset="0"/>
              <a:buChar char="•"/>
            </a:pP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基于传感器的方案需要破坏墙体</a:t>
            </a:r>
            <a:endPar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endParaRPr>
          </a:p>
          <a:p>
            <a:pPr marL="342900" indent="-342900" algn="just">
              <a:lnSpc>
                <a:spcPct val="125000"/>
              </a:lnSpc>
              <a:buFont typeface="Arial" panose="020B0604020202020204" pitchFamily="34" charset="0"/>
              <a:buChar char="•"/>
            </a:pP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基于合成孔径雷达的方法需要首先知道电导率等信息来调整系统</a:t>
            </a:r>
          </a:p>
        </p:txBody>
      </p:sp>
      <p:pic>
        <p:nvPicPr>
          <p:cNvPr id="6" name="图片 5">
            <a:extLst>
              <a:ext uri="{FF2B5EF4-FFF2-40B4-BE49-F238E27FC236}">
                <a16:creationId xmlns:a16="http://schemas.microsoft.com/office/drawing/2014/main" id="{135293FB-0764-4B3D-B1D4-D79A8658B57A}"/>
              </a:ext>
            </a:extLst>
          </p:cNvPr>
          <p:cNvPicPr>
            <a:picLocks noChangeAspect="1"/>
          </p:cNvPicPr>
          <p:nvPr/>
        </p:nvPicPr>
        <p:blipFill>
          <a:blip r:embed="rId3"/>
          <a:stretch>
            <a:fillRect/>
          </a:stretch>
        </p:blipFill>
        <p:spPr>
          <a:xfrm>
            <a:off x="2053653" y="1847337"/>
            <a:ext cx="6844047" cy="4852055"/>
          </a:xfrm>
          <a:prstGeom prst="rect">
            <a:avLst/>
          </a:prstGeom>
        </p:spPr>
      </p:pic>
    </p:spTree>
    <p:extLst>
      <p:ext uri="{BB962C8B-B14F-4D97-AF65-F5344CB8AC3E}">
        <p14:creationId xmlns:p14="http://schemas.microsoft.com/office/powerpoint/2010/main" val="2133869064"/>
      </p:ext>
    </p:extLst>
  </p:cSld>
  <p:clrMapOvr>
    <a:masterClrMapping/>
  </p:clrMapOvr>
  <mc:AlternateContent xmlns:mc="http://schemas.openxmlformats.org/markup-compatibility/2006">
    <mc:Choice xmlns:p14="http://schemas.microsoft.com/office/powerpoint/2010/main" Requires="p14">
      <p:transition spd="slow" p14:dur="2000" advTm="4130"/>
    </mc:Choice>
    <mc:Fallback>
      <p:transition spd="slow" advTm="413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6AB546A-277F-47D7-A2EB-308DEAF28688}"/>
              </a:ext>
            </a:extLst>
          </p:cNvPr>
          <p:cNvSpPr/>
          <p:nvPr/>
        </p:nvSpPr>
        <p:spPr>
          <a:xfrm>
            <a:off x="1406082" y="184761"/>
            <a:ext cx="6823518" cy="584775"/>
          </a:xfrm>
          <a:prstGeom prst="rect">
            <a:avLst/>
          </a:prstGeom>
        </p:spPr>
        <p:txBody>
          <a:bodyPr wrap="square">
            <a:spAutoFit/>
          </a:bodyPr>
          <a:lstStyle/>
          <a:p>
            <a:r>
              <a:rPr lang="zh-CN" altLang="en-US" sz="3200" b="1" dirty="0">
                <a:solidFill>
                  <a:srgbClr val="CD2626"/>
                </a:solidFill>
                <a:latin typeface="Bahnschrift SemiBold" panose="020B0502040204020203" pitchFamily="34" charset="0"/>
                <a:cs typeface="Arial" panose="020B0604020202020204" pitchFamily="34" charset="0"/>
              </a:rPr>
              <a:t>系统结构</a:t>
            </a:r>
            <a:endParaRPr lang="zh-CN" altLang="en-US" sz="4000" b="1" dirty="0">
              <a:solidFill>
                <a:srgbClr val="CD2626"/>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68767E-C291-4E0E-B090-C6975C768F18}"/>
              </a:ext>
            </a:extLst>
          </p:cNvPr>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pPr algn="r"/>
              <a:t>4</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12" name="文本框 11">
            <a:extLst>
              <a:ext uri="{FF2B5EF4-FFF2-40B4-BE49-F238E27FC236}">
                <a16:creationId xmlns:a16="http://schemas.microsoft.com/office/drawing/2014/main" id="{6E07C3CC-C777-40B6-AABF-88663E00C76C}"/>
              </a:ext>
            </a:extLst>
          </p:cNvPr>
          <p:cNvSpPr txBox="1"/>
          <p:nvPr/>
        </p:nvSpPr>
        <p:spPr>
          <a:xfrm>
            <a:off x="693302" y="1034882"/>
            <a:ext cx="11257558" cy="441916"/>
          </a:xfrm>
          <a:prstGeom prst="rect">
            <a:avLst/>
          </a:prstGeom>
          <a:noFill/>
        </p:spPr>
        <p:txBody>
          <a:bodyPr wrap="square" rtlCol="0">
            <a:spAutoFit/>
          </a:bodyPr>
          <a:lstStyle/>
          <a:p>
            <a:pPr marL="342900" indent="-342900" algn="just">
              <a:lnSpc>
                <a:spcPct val="125000"/>
              </a:lnSpc>
              <a:buFont typeface="Arial" panose="020B0604020202020204" pitchFamily="34" charset="0"/>
              <a:buChar char="•"/>
            </a:pP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自己设计的</a:t>
            </a:r>
            <a:r>
              <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rPr>
              <a:t>UWB</a:t>
            </a: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结构，首先成像再利用成像结构进行材料鉴定</a:t>
            </a:r>
          </a:p>
        </p:txBody>
      </p:sp>
      <p:pic>
        <p:nvPicPr>
          <p:cNvPr id="4" name="图片 3">
            <a:extLst>
              <a:ext uri="{FF2B5EF4-FFF2-40B4-BE49-F238E27FC236}">
                <a16:creationId xmlns:a16="http://schemas.microsoft.com/office/drawing/2014/main" id="{06F14982-8C05-4A0D-B58C-EE3780FD161B}"/>
              </a:ext>
            </a:extLst>
          </p:cNvPr>
          <p:cNvPicPr>
            <a:picLocks noChangeAspect="1"/>
          </p:cNvPicPr>
          <p:nvPr/>
        </p:nvPicPr>
        <p:blipFill>
          <a:blip r:embed="rId3"/>
          <a:stretch>
            <a:fillRect/>
          </a:stretch>
        </p:blipFill>
        <p:spPr>
          <a:xfrm>
            <a:off x="2979324" y="1399124"/>
            <a:ext cx="5537346" cy="1486484"/>
          </a:xfrm>
          <a:prstGeom prst="rect">
            <a:avLst/>
          </a:prstGeom>
        </p:spPr>
      </p:pic>
      <p:pic>
        <p:nvPicPr>
          <p:cNvPr id="8" name="图片 7">
            <a:extLst>
              <a:ext uri="{FF2B5EF4-FFF2-40B4-BE49-F238E27FC236}">
                <a16:creationId xmlns:a16="http://schemas.microsoft.com/office/drawing/2014/main" id="{652DA710-14C2-4EFB-8D0F-69AA818D8259}"/>
              </a:ext>
            </a:extLst>
          </p:cNvPr>
          <p:cNvPicPr>
            <a:picLocks noChangeAspect="1"/>
          </p:cNvPicPr>
          <p:nvPr/>
        </p:nvPicPr>
        <p:blipFill>
          <a:blip r:embed="rId4"/>
          <a:stretch>
            <a:fillRect/>
          </a:stretch>
        </p:blipFill>
        <p:spPr>
          <a:xfrm>
            <a:off x="1943363" y="3249850"/>
            <a:ext cx="8020462" cy="3149762"/>
          </a:xfrm>
          <a:prstGeom prst="rect">
            <a:avLst/>
          </a:prstGeom>
        </p:spPr>
      </p:pic>
    </p:spTree>
    <p:extLst>
      <p:ext uri="{BB962C8B-B14F-4D97-AF65-F5344CB8AC3E}">
        <p14:creationId xmlns:p14="http://schemas.microsoft.com/office/powerpoint/2010/main" val="3984760420"/>
      </p:ext>
    </p:extLst>
  </p:cSld>
  <p:clrMapOvr>
    <a:masterClrMapping/>
  </p:clrMapOvr>
  <mc:AlternateContent xmlns:mc="http://schemas.openxmlformats.org/markup-compatibility/2006">
    <mc:Choice xmlns:p14="http://schemas.microsoft.com/office/powerpoint/2010/main" Requires="p14">
      <p:transition spd="slow" p14:dur="2000" advTm="4130"/>
    </mc:Choice>
    <mc:Fallback>
      <p:transition spd="slow" advTm="41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6AB546A-277F-47D7-A2EB-308DEAF28688}"/>
              </a:ext>
            </a:extLst>
          </p:cNvPr>
          <p:cNvSpPr/>
          <p:nvPr/>
        </p:nvSpPr>
        <p:spPr>
          <a:xfrm>
            <a:off x="1406082" y="184761"/>
            <a:ext cx="6823518" cy="584775"/>
          </a:xfrm>
          <a:prstGeom prst="rect">
            <a:avLst/>
          </a:prstGeom>
        </p:spPr>
        <p:txBody>
          <a:bodyPr wrap="square">
            <a:spAutoFit/>
          </a:bodyPr>
          <a:lstStyle/>
          <a:p>
            <a:r>
              <a:rPr lang="zh-CN" altLang="en-US" sz="3200" b="1" dirty="0">
                <a:solidFill>
                  <a:srgbClr val="CD2626"/>
                </a:solidFill>
                <a:latin typeface="Bahnschrift SemiBold" panose="020B0502040204020203" pitchFamily="34" charset="0"/>
                <a:cs typeface="Arial" panose="020B0604020202020204" pitchFamily="34" charset="0"/>
              </a:rPr>
              <a:t>系统结构</a:t>
            </a:r>
            <a:endParaRPr lang="zh-CN" altLang="en-US" sz="4000" b="1" dirty="0">
              <a:solidFill>
                <a:srgbClr val="CD2626"/>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68767E-C291-4E0E-B090-C6975C768F18}"/>
              </a:ext>
            </a:extLst>
          </p:cNvPr>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pPr algn="r"/>
              <a:t>5</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12" name="文本框 11">
            <a:extLst>
              <a:ext uri="{FF2B5EF4-FFF2-40B4-BE49-F238E27FC236}">
                <a16:creationId xmlns:a16="http://schemas.microsoft.com/office/drawing/2014/main" id="{6E07C3CC-C777-40B6-AABF-88663E00C76C}"/>
              </a:ext>
            </a:extLst>
          </p:cNvPr>
          <p:cNvSpPr txBox="1"/>
          <p:nvPr/>
        </p:nvSpPr>
        <p:spPr>
          <a:xfrm>
            <a:off x="693302" y="1034882"/>
            <a:ext cx="11257558" cy="441916"/>
          </a:xfrm>
          <a:prstGeom prst="rect">
            <a:avLst/>
          </a:prstGeom>
          <a:noFill/>
        </p:spPr>
        <p:txBody>
          <a:bodyPr wrap="square" rtlCol="0">
            <a:spAutoFit/>
          </a:bodyPr>
          <a:lstStyle/>
          <a:p>
            <a:pPr marL="342900" indent="-342900" algn="just">
              <a:lnSpc>
                <a:spcPct val="125000"/>
              </a:lnSpc>
              <a:buFont typeface="Arial" panose="020B0604020202020204" pitchFamily="34" charset="0"/>
              <a:buChar char="•"/>
            </a:pP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合成孔径雷达</a:t>
            </a:r>
            <a:r>
              <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rPr>
              <a:t>SAR</a:t>
            </a: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需要指导电导率等信息来进行调整，受扫描速度影响</a:t>
            </a:r>
          </a:p>
        </p:txBody>
      </p:sp>
      <p:pic>
        <p:nvPicPr>
          <p:cNvPr id="6" name="图片 5">
            <a:extLst>
              <a:ext uri="{FF2B5EF4-FFF2-40B4-BE49-F238E27FC236}">
                <a16:creationId xmlns:a16="http://schemas.microsoft.com/office/drawing/2014/main" id="{2D94F460-6028-49C5-96D0-BDD34AB28501}"/>
              </a:ext>
            </a:extLst>
          </p:cNvPr>
          <p:cNvPicPr>
            <a:picLocks noChangeAspect="1"/>
          </p:cNvPicPr>
          <p:nvPr/>
        </p:nvPicPr>
        <p:blipFill>
          <a:blip r:embed="rId3"/>
          <a:stretch>
            <a:fillRect/>
          </a:stretch>
        </p:blipFill>
        <p:spPr>
          <a:xfrm>
            <a:off x="1406082" y="1464476"/>
            <a:ext cx="9277827" cy="5016758"/>
          </a:xfrm>
          <a:prstGeom prst="rect">
            <a:avLst/>
          </a:prstGeom>
        </p:spPr>
      </p:pic>
    </p:spTree>
    <p:extLst>
      <p:ext uri="{BB962C8B-B14F-4D97-AF65-F5344CB8AC3E}">
        <p14:creationId xmlns:p14="http://schemas.microsoft.com/office/powerpoint/2010/main" val="1668611453"/>
      </p:ext>
    </p:extLst>
  </p:cSld>
  <p:clrMapOvr>
    <a:masterClrMapping/>
  </p:clrMapOvr>
  <mc:AlternateContent xmlns:mc="http://schemas.openxmlformats.org/markup-compatibility/2006">
    <mc:Choice xmlns:p14="http://schemas.microsoft.com/office/powerpoint/2010/main" Requires="p14">
      <p:transition spd="slow" p14:dur="2000" advTm="4130"/>
    </mc:Choice>
    <mc:Fallback>
      <p:transition spd="slow" advTm="413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6AB546A-277F-47D7-A2EB-308DEAF28688}"/>
              </a:ext>
            </a:extLst>
          </p:cNvPr>
          <p:cNvSpPr/>
          <p:nvPr/>
        </p:nvSpPr>
        <p:spPr>
          <a:xfrm>
            <a:off x="1406082" y="184761"/>
            <a:ext cx="6823518" cy="584775"/>
          </a:xfrm>
          <a:prstGeom prst="rect">
            <a:avLst/>
          </a:prstGeom>
        </p:spPr>
        <p:txBody>
          <a:bodyPr wrap="square">
            <a:spAutoFit/>
          </a:bodyPr>
          <a:lstStyle/>
          <a:p>
            <a:r>
              <a:rPr lang="zh-CN" altLang="en-US" sz="3200" b="1" dirty="0">
                <a:solidFill>
                  <a:srgbClr val="CD2626"/>
                </a:solidFill>
                <a:latin typeface="Bahnschrift SemiBold" panose="020B0502040204020203" pitchFamily="34" charset="0"/>
                <a:cs typeface="Arial" panose="020B0604020202020204" pitchFamily="34" charset="0"/>
              </a:rPr>
              <a:t>系统结构</a:t>
            </a:r>
            <a:endParaRPr lang="zh-CN" altLang="en-US" sz="4000" b="1" dirty="0">
              <a:solidFill>
                <a:srgbClr val="CD2626"/>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68767E-C291-4E0E-B090-C6975C768F18}"/>
              </a:ext>
            </a:extLst>
          </p:cNvPr>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pPr algn="r"/>
              <a:t>6</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12" name="文本框 11">
            <a:extLst>
              <a:ext uri="{FF2B5EF4-FFF2-40B4-BE49-F238E27FC236}">
                <a16:creationId xmlns:a16="http://schemas.microsoft.com/office/drawing/2014/main" id="{6E07C3CC-C777-40B6-AABF-88663E00C76C}"/>
              </a:ext>
            </a:extLst>
          </p:cNvPr>
          <p:cNvSpPr txBox="1"/>
          <p:nvPr/>
        </p:nvSpPr>
        <p:spPr>
          <a:xfrm>
            <a:off x="693302" y="1034882"/>
            <a:ext cx="11257558" cy="441916"/>
          </a:xfrm>
          <a:prstGeom prst="rect">
            <a:avLst/>
          </a:prstGeom>
          <a:noFill/>
        </p:spPr>
        <p:txBody>
          <a:bodyPr wrap="square" rtlCol="0">
            <a:spAutoFit/>
          </a:bodyPr>
          <a:lstStyle/>
          <a:p>
            <a:pPr marL="342900" indent="-342900" algn="just">
              <a:lnSpc>
                <a:spcPct val="125000"/>
              </a:lnSpc>
              <a:buFont typeface="Arial" panose="020B0604020202020204" pitchFamily="34" charset="0"/>
              <a:buChar char="•"/>
            </a:pPr>
            <a:r>
              <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rPr>
              <a:t>UWB</a:t>
            </a: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信号的正交极化可以对不同材料表现出很大的区分度</a:t>
            </a:r>
          </a:p>
        </p:txBody>
      </p:sp>
      <p:pic>
        <p:nvPicPr>
          <p:cNvPr id="4" name="图片 3">
            <a:extLst>
              <a:ext uri="{FF2B5EF4-FFF2-40B4-BE49-F238E27FC236}">
                <a16:creationId xmlns:a16="http://schemas.microsoft.com/office/drawing/2014/main" id="{38EC85C5-A8C2-46E2-BD61-87F23EE56760}"/>
              </a:ext>
            </a:extLst>
          </p:cNvPr>
          <p:cNvPicPr>
            <a:picLocks noChangeAspect="1"/>
          </p:cNvPicPr>
          <p:nvPr/>
        </p:nvPicPr>
        <p:blipFill>
          <a:blip r:embed="rId3"/>
          <a:stretch>
            <a:fillRect/>
          </a:stretch>
        </p:blipFill>
        <p:spPr>
          <a:xfrm>
            <a:off x="1851286" y="1795126"/>
            <a:ext cx="7320957" cy="4758126"/>
          </a:xfrm>
          <a:prstGeom prst="rect">
            <a:avLst/>
          </a:prstGeom>
        </p:spPr>
      </p:pic>
    </p:spTree>
    <p:extLst>
      <p:ext uri="{BB962C8B-B14F-4D97-AF65-F5344CB8AC3E}">
        <p14:creationId xmlns:p14="http://schemas.microsoft.com/office/powerpoint/2010/main" val="147130875"/>
      </p:ext>
    </p:extLst>
  </p:cSld>
  <p:clrMapOvr>
    <a:masterClrMapping/>
  </p:clrMapOvr>
  <mc:AlternateContent xmlns:mc="http://schemas.openxmlformats.org/markup-compatibility/2006">
    <mc:Choice xmlns:p14="http://schemas.microsoft.com/office/powerpoint/2010/main" Requires="p14">
      <p:transition spd="slow" p14:dur="2000" advTm="4130"/>
    </mc:Choice>
    <mc:Fallback>
      <p:transition spd="slow" advTm="41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6AB546A-277F-47D7-A2EB-308DEAF28688}"/>
              </a:ext>
            </a:extLst>
          </p:cNvPr>
          <p:cNvSpPr/>
          <p:nvPr/>
        </p:nvSpPr>
        <p:spPr>
          <a:xfrm>
            <a:off x="1406082" y="184761"/>
            <a:ext cx="6823518" cy="584775"/>
          </a:xfrm>
          <a:prstGeom prst="rect">
            <a:avLst/>
          </a:prstGeom>
        </p:spPr>
        <p:txBody>
          <a:bodyPr wrap="square">
            <a:spAutoFit/>
          </a:bodyPr>
          <a:lstStyle/>
          <a:p>
            <a:r>
              <a:rPr lang="zh-CN" altLang="en-US" sz="3200" b="1" dirty="0">
                <a:solidFill>
                  <a:srgbClr val="CD2626"/>
                </a:solidFill>
                <a:latin typeface="Bahnschrift SemiBold" panose="020B0502040204020203" pitchFamily="34" charset="0"/>
                <a:cs typeface="Arial" panose="020B0604020202020204" pitchFamily="34" charset="0"/>
              </a:rPr>
              <a:t>系统结构</a:t>
            </a:r>
            <a:endParaRPr lang="zh-CN" altLang="en-US" sz="4000" b="1" dirty="0">
              <a:solidFill>
                <a:srgbClr val="CD2626"/>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68767E-C291-4E0E-B090-C6975C768F18}"/>
              </a:ext>
            </a:extLst>
          </p:cNvPr>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pPr algn="r"/>
              <a:t>7</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12" name="文本框 11">
            <a:extLst>
              <a:ext uri="{FF2B5EF4-FFF2-40B4-BE49-F238E27FC236}">
                <a16:creationId xmlns:a16="http://schemas.microsoft.com/office/drawing/2014/main" id="{6E07C3CC-C777-40B6-AABF-88663E00C76C}"/>
              </a:ext>
            </a:extLst>
          </p:cNvPr>
          <p:cNvSpPr txBox="1"/>
          <p:nvPr/>
        </p:nvSpPr>
        <p:spPr>
          <a:xfrm>
            <a:off x="693302" y="1034882"/>
            <a:ext cx="11257558" cy="441916"/>
          </a:xfrm>
          <a:prstGeom prst="rect">
            <a:avLst/>
          </a:prstGeom>
          <a:noFill/>
        </p:spPr>
        <p:txBody>
          <a:bodyPr wrap="square" rtlCol="0">
            <a:spAutoFit/>
          </a:bodyPr>
          <a:lstStyle/>
          <a:p>
            <a:pPr marL="342900" indent="-342900" algn="just">
              <a:lnSpc>
                <a:spcPct val="125000"/>
              </a:lnSpc>
              <a:buFont typeface="Arial" panose="020B0604020202020204" pitchFamily="34" charset="0"/>
              <a:buChar char="•"/>
            </a:pP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本文的深度学习结构，</a:t>
            </a:r>
            <a:r>
              <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rPr>
              <a:t>MNET</a:t>
            </a: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为材料鉴别，</a:t>
            </a:r>
            <a:r>
              <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rPr>
              <a:t>INET</a:t>
            </a: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为成像</a:t>
            </a:r>
          </a:p>
        </p:txBody>
      </p:sp>
      <p:pic>
        <p:nvPicPr>
          <p:cNvPr id="6" name="图片 5">
            <a:extLst>
              <a:ext uri="{FF2B5EF4-FFF2-40B4-BE49-F238E27FC236}">
                <a16:creationId xmlns:a16="http://schemas.microsoft.com/office/drawing/2014/main" id="{6426483C-693D-44A7-A3D7-A1ACF51C1C76}"/>
              </a:ext>
            </a:extLst>
          </p:cNvPr>
          <p:cNvPicPr>
            <a:picLocks noChangeAspect="1"/>
          </p:cNvPicPr>
          <p:nvPr/>
        </p:nvPicPr>
        <p:blipFill>
          <a:blip r:embed="rId3"/>
          <a:stretch>
            <a:fillRect/>
          </a:stretch>
        </p:blipFill>
        <p:spPr>
          <a:xfrm>
            <a:off x="813173" y="2208611"/>
            <a:ext cx="10565653" cy="2873054"/>
          </a:xfrm>
          <a:prstGeom prst="rect">
            <a:avLst/>
          </a:prstGeom>
        </p:spPr>
      </p:pic>
    </p:spTree>
    <p:extLst>
      <p:ext uri="{BB962C8B-B14F-4D97-AF65-F5344CB8AC3E}">
        <p14:creationId xmlns:p14="http://schemas.microsoft.com/office/powerpoint/2010/main" val="2831275979"/>
      </p:ext>
    </p:extLst>
  </p:cSld>
  <p:clrMapOvr>
    <a:masterClrMapping/>
  </p:clrMapOvr>
  <mc:AlternateContent xmlns:mc="http://schemas.openxmlformats.org/markup-compatibility/2006">
    <mc:Choice xmlns:p14="http://schemas.microsoft.com/office/powerpoint/2010/main" Requires="p14">
      <p:transition spd="slow" p14:dur="2000" advTm="4130"/>
    </mc:Choice>
    <mc:Fallback>
      <p:transition spd="slow" advTm="413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6AB546A-277F-47D7-A2EB-308DEAF28688}"/>
              </a:ext>
            </a:extLst>
          </p:cNvPr>
          <p:cNvSpPr/>
          <p:nvPr/>
        </p:nvSpPr>
        <p:spPr>
          <a:xfrm>
            <a:off x="1406082" y="184761"/>
            <a:ext cx="6823518" cy="584775"/>
          </a:xfrm>
          <a:prstGeom prst="rect">
            <a:avLst/>
          </a:prstGeom>
        </p:spPr>
        <p:txBody>
          <a:bodyPr wrap="square">
            <a:spAutoFit/>
          </a:bodyPr>
          <a:lstStyle/>
          <a:p>
            <a:r>
              <a:rPr lang="zh-CN" altLang="en-US" sz="3200" b="1" dirty="0">
                <a:solidFill>
                  <a:srgbClr val="CD2626"/>
                </a:solidFill>
                <a:latin typeface="Bahnschrift SemiBold" panose="020B0502040204020203" pitchFamily="34" charset="0"/>
                <a:cs typeface="Arial" panose="020B0604020202020204" pitchFamily="34" charset="0"/>
              </a:rPr>
              <a:t>系统结构</a:t>
            </a:r>
            <a:endParaRPr lang="zh-CN" altLang="en-US" sz="4000" b="1" dirty="0">
              <a:solidFill>
                <a:srgbClr val="CD2626"/>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68767E-C291-4E0E-B090-C6975C768F18}"/>
              </a:ext>
            </a:extLst>
          </p:cNvPr>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pPr algn="r"/>
              <a:t>8</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12" name="文本框 11">
            <a:extLst>
              <a:ext uri="{FF2B5EF4-FFF2-40B4-BE49-F238E27FC236}">
                <a16:creationId xmlns:a16="http://schemas.microsoft.com/office/drawing/2014/main" id="{6E07C3CC-C777-40B6-AABF-88663E00C76C}"/>
              </a:ext>
            </a:extLst>
          </p:cNvPr>
          <p:cNvSpPr txBox="1"/>
          <p:nvPr/>
        </p:nvSpPr>
        <p:spPr>
          <a:xfrm>
            <a:off x="693302" y="1034882"/>
            <a:ext cx="11257558" cy="1980799"/>
          </a:xfrm>
          <a:prstGeom prst="rect">
            <a:avLst/>
          </a:prstGeom>
          <a:noFill/>
        </p:spPr>
        <p:txBody>
          <a:bodyPr wrap="square" rtlCol="0">
            <a:spAutoFit/>
          </a:bodyPr>
          <a:lstStyle/>
          <a:p>
            <a:pPr marL="342900" indent="-342900" algn="just">
              <a:lnSpc>
                <a:spcPct val="125000"/>
              </a:lnSpc>
              <a:buFont typeface="Arial" panose="020B0604020202020204" pitchFamily="34" charset="0"/>
              <a:buChar char="•"/>
            </a:pPr>
            <a:r>
              <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rPr>
              <a:t>The sufficient capacity provided by the encoder-decoder model enables I-Net to discover environment parameters implicitly via</a:t>
            </a: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𝜙</a:t>
            </a:r>
            <a:r>
              <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rPr>
              <a:t>, rendering structural imaging robust to changes of multiple environment conditions. </a:t>
            </a:r>
          </a:p>
          <a:p>
            <a:pPr marL="342900" indent="-342900" algn="just">
              <a:lnSpc>
                <a:spcPct val="125000"/>
              </a:lnSpc>
              <a:buFont typeface="Arial" panose="020B0604020202020204" pitchFamily="34" charset="0"/>
              <a:buChar char="•"/>
            </a:pPr>
            <a:endPar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endParaRPr>
          </a:p>
          <a:p>
            <a:pPr marL="342900" indent="-342900" algn="just">
              <a:lnSpc>
                <a:spcPct val="125000"/>
              </a:lnSpc>
              <a:buFont typeface="Arial" panose="020B0604020202020204" pitchFamily="34" charset="0"/>
              <a:buChar char="•"/>
            </a:pP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编解码器结构不存在这种论文所描述的很强大的自适应的鲁棒性功能</a:t>
            </a:r>
          </a:p>
        </p:txBody>
      </p:sp>
      <p:pic>
        <p:nvPicPr>
          <p:cNvPr id="8" name="图片 7">
            <a:extLst>
              <a:ext uri="{FF2B5EF4-FFF2-40B4-BE49-F238E27FC236}">
                <a16:creationId xmlns:a16="http://schemas.microsoft.com/office/drawing/2014/main" id="{B270F823-D8B0-40D4-AEFB-31D34481A8C4}"/>
              </a:ext>
            </a:extLst>
          </p:cNvPr>
          <p:cNvPicPr>
            <a:picLocks noChangeAspect="1"/>
          </p:cNvPicPr>
          <p:nvPr/>
        </p:nvPicPr>
        <p:blipFill>
          <a:blip r:embed="rId3"/>
          <a:stretch>
            <a:fillRect/>
          </a:stretch>
        </p:blipFill>
        <p:spPr>
          <a:xfrm>
            <a:off x="1776335" y="3945843"/>
            <a:ext cx="8092190" cy="2535391"/>
          </a:xfrm>
          <a:prstGeom prst="rect">
            <a:avLst/>
          </a:prstGeom>
        </p:spPr>
      </p:pic>
    </p:spTree>
    <p:extLst>
      <p:ext uri="{BB962C8B-B14F-4D97-AF65-F5344CB8AC3E}">
        <p14:creationId xmlns:p14="http://schemas.microsoft.com/office/powerpoint/2010/main" val="4105125256"/>
      </p:ext>
    </p:extLst>
  </p:cSld>
  <p:clrMapOvr>
    <a:masterClrMapping/>
  </p:clrMapOvr>
  <mc:AlternateContent xmlns:mc="http://schemas.openxmlformats.org/markup-compatibility/2006">
    <mc:Choice xmlns:p14="http://schemas.microsoft.com/office/powerpoint/2010/main" Requires="p14">
      <p:transition spd="slow" p14:dur="2000" advTm="4130"/>
    </mc:Choice>
    <mc:Fallback>
      <p:transition spd="slow" advTm="413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6AB546A-277F-47D7-A2EB-308DEAF28688}"/>
              </a:ext>
            </a:extLst>
          </p:cNvPr>
          <p:cNvSpPr/>
          <p:nvPr/>
        </p:nvSpPr>
        <p:spPr>
          <a:xfrm>
            <a:off x="1406082" y="184761"/>
            <a:ext cx="6823518" cy="584775"/>
          </a:xfrm>
          <a:prstGeom prst="rect">
            <a:avLst/>
          </a:prstGeom>
        </p:spPr>
        <p:txBody>
          <a:bodyPr wrap="square">
            <a:spAutoFit/>
          </a:bodyPr>
          <a:lstStyle/>
          <a:p>
            <a:r>
              <a:rPr lang="zh-CN" altLang="en-US" sz="3200" b="1" dirty="0">
                <a:solidFill>
                  <a:srgbClr val="CD2626"/>
                </a:solidFill>
                <a:latin typeface="Bahnschrift SemiBold" panose="020B0502040204020203" pitchFamily="34" charset="0"/>
                <a:cs typeface="Arial" panose="020B0604020202020204" pitchFamily="34" charset="0"/>
              </a:rPr>
              <a:t>系统结构</a:t>
            </a:r>
            <a:endParaRPr lang="zh-CN" altLang="en-US" sz="4000" b="1" dirty="0">
              <a:solidFill>
                <a:srgbClr val="CD2626"/>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68767E-C291-4E0E-B090-C6975C768F18}"/>
              </a:ext>
            </a:extLst>
          </p:cNvPr>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pPr algn="r"/>
              <a:t>9</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12" name="文本框 11">
            <a:extLst>
              <a:ext uri="{FF2B5EF4-FFF2-40B4-BE49-F238E27FC236}">
                <a16:creationId xmlns:a16="http://schemas.microsoft.com/office/drawing/2014/main" id="{6E07C3CC-C777-40B6-AABF-88663E00C76C}"/>
              </a:ext>
            </a:extLst>
          </p:cNvPr>
          <p:cNvSpPr txBox="1"/>
          <p:nvPr/>
        </p:nvSpPr>
        <p:spPr>
          <a:xfrm>
            <a:off x="693302" y="1034882"/>
            <a:ext cx="11257558" cy="1980799"/>
          </a:xfrm>
          <a:prstGeom prst="rect">
            <a:avLst/>
          </a:prstGeom>
          <a:noFill/>
        </p:spPr>
        <p:txBody>
          <a:bodyPr wrap="square" rtlCol="0">
            <a:spAutoFit/>
          </a:bodyPr>
          <a:lstStyle/>
          <a:p>
            <a:pPr marL="342900" indent="-342900" algn="just">
              <a:lnSpc>
                <a:spcPct val="125000"/>
              </a:lnSpc>
              <a:buFont typeface="Arial" panose="020B0604020202020204" pitchFamily="34" charset="0"/>
              <a:buChar char="•"/>
            </a:pPr>
            <a:r>
              <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rPr>
              <a:t>This procedure suppresses material-unrelated features and thus prevents M-Net from overfitting to specific environments.</a:t>
            </a:r>
          </a:p>
          <a:p>
            <a:pPr marL="342900" indent="-342900" algn="just">
              <a:lnSpc>
                <a:spcPct val="125000"/>
              </a:lnSpc>
              <a:buFont typeface="Arial" panose="020B0604020202020204" pitchFamily="34" charset="0"/>
              <a:buChar char="•"/>
            </a:pPr>
            <a:endParaRPr lang="en-US" altLang="zh-CN" sz="2000" spc="100" dirty="0">
              <a:solidFill>
                <a:schemeClr val="tx1">
                  <a:lumMod val="95000"/>
                  <a:lumOff val="5000"/>
                </a:schemeClr>
              </a:solidFill>
              <a:latin typeface="微软雅黑" panose="020B0503020204020204" pitchFamily="34" charset="-122"/>
              <a:ea typeface="微软雅黑" panose="020B0503020204020204" pitchFamily="34" charset="-122"/>
            </a:endParaRPr>
          </a:p>
          <a:p>
            <a:pPr marL="342900" indent="-342900" algn="just">
              <a:lnSpc>
                <a:spcPct val="125000"/>
              </a:lnSpc>
              <a:buFont typeface="Arial" panose="020B0604020202020204" pitchFamily="34" charset="0"/>
              <a:buChar char="•"/>
            </a:pPr>
            <a:r>
              <a:rPr lang="zh-CN" altLang="en-US" sz="2000" spc="100" dirty="0">
                <a:solidFill>
                  <a:schemeClr val="tx1">
                    <a:lumMod val="95000"/>
                    <a:lumOff val="5000"/>
                  </a:schemeClr>
                </a:solidFill>
                <a:latin typeface="微软雅黑" panose="020B0503020204020204" pitchFamily="34" charset="-122"/>
                <a:ea typeface="微软雅黑" panose="020B0503020204020204" pitchFamily="34" charset="-122"/>
              </a:rPr>
              <a:t>该网络是跨域网络，目的是将源域学习的特征迁移到目标域，可能只能适应于训练的域，对于任何环境都鲁棒的说法存疑。</a:t>
            </a:r>
          </a:p>
        </p:txBody>
      </p:sp>
      <p:pic>
        <p:nvPicPr>
          <p:cNvPr id="4" name="图片 3">
            <a:extLst>
              <a:ext uri="{FF2B5EF4-FFF2-40B4-BE49-F238E27FC236}">
                <a16:creationId xmlns:a16="http://schemas.microsoft.com/office/drawing/2014/main" id="{007BF921-5A5E-4096-8B15-25F2801BD417}"/>
              </a:ext>
            </a:extLst>
          </p:cNvPr>
          <p:cNvPicPr>
            <a:picLocks noChangeAspect="1"/>
          </p:cNvPicPr>
          <p:nvPr/>
        </p:nvPicPr>
        <p:blipFill>
          <a:blip r:embed="rId3"/>
          <a:stretch>
            <a:fillRect/>
          </a:stretch>
        </p:blipFill>
        <p:spPr>
          <a:xfrm>
            <a:off x="0" y="3281027"/>
            <a:ext cx="12192000" cy="3228474"/>
          </a:xfrm>
          <a:prstGeom prst="rect">
            <a:avLst/>
          </a:prstGeom>
        </p:spPr>
      </p:pic>
    </p:spTree>
    <p:extLst>
      <p:ext uri="{BB962C8B-B14F-4D97-AF65-F5344CB8AC3E}">
        <p14:creationId xmlns:p14="http://schemas.microsoft.com/office/powerpoint/2010/main" val="3599199818"/>
      </p:ext>
    </p:extLst>
  </p:cSld>
  <p:clrMapOvr>
    <a:masterClrMapping/>
  </p:clrMapOvr>
  <mc:AlternateContent xmlns:mc="http://schemas.openxmlformats.org/markup-compatibility/2006">
    <mc:Choice xmlns:p14="http://schemas.microsoft.com/office/powerpoint/2010/main" Requires="p14">
      <p:transition spd="slow" p14:dur="2000" advTm="4130"/>
    </mc:Choice>
    <mc:Fallback>
      <p:transition spd="slow" advTm="4130"/>
    </mc:Fallback>
  </mc:AlternateContent>
</p:sld>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6">
      <a:majorFont>
        <a:latin typeface="Segoe UI"/>
        <a:ea typeface="宋体"/>
        <a:cs typeface=""/>
      </a:majorFont>
      <a:minorFont>
        <a:latin typeface="Segoe U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4967</TotalTime>
  <Words>307</Words>
  <Application>Microsoft Office PowerPoint</Application>
  <PresentationFormat>宽屏</PresentationFormat>
  <Paragraphs>51</Paragraphs>
  <Slides>12</Slides>
  <Notes>11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等线</vt:lpstr>
      <vt:lpstr>微软雅黑</vt:lpstr>
      <vt:lpstr>Adobe Devanagari</vt:lpstr>
      <vt:lpstr>Arial</vt:lpstr>
      <vt:lpstr>Bahnschrift</vt:lpstr>
      <vt:lpstr>Bahnschrift Light</vt:lpstr>
      <vt:lpstr>Bahnschrift SemiBold</vt:lpstr>
      <vt:lpstr>Calibri</vt:lpstr>
      <vt:lpstr>Corbel</vt:lpstr>
      <vt:lpstr>Rage Italic</vt:lpstr>
      <vt:lpstr>Segoe UI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虚拟点线</dc:title>
  <dc:creator>第一PPT</dc:creator>
  <cp:keywords>www.1ppt.com</cp:keywords>
  <dc:description>www.1ppt.com</dc:description>
  <cp:lastModifiedBy>翔</cp:lastModifiedBy>
  <cp:revision>238</cp:revision>
  <dcterms:created xsi:type="dcterms:W3CDTF">2015-08-18T02:51:00Z</dcterms:created>
  <dcterms:modified xsi:type="dcterms:W3CDTF">2022-04-17T05:47:52Z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