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6" r:id="rId3"/>
    <p:sldId id="348" r:id="rId5"/>
    <p:sldId id="396" r:id="rId6"/>
    <p:sldId id="401" r:id="rId7"/>
    <p:sldId id="391" r:id="rId8"/>
    <p:sldId id="405" r:id="rId9"/>
    <p:sldId id="37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92F"/>
    <a:srgbClr val="18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500" autoAdjust="0"/>
  </p:normalViewPr>
  <p:slideViewPr>
    <p:cSldViewPr snapToGrid="0">
      <p:cViewPr varScale="1">
        <p:scale>
          <a:sx n="55" d="100"/>
          <a:sy n="55" d="100"/>
        </p:scale>
        <p:origin x="462" y="60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首先介绍一下本论文的研究背景与意义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首先介绍一下本论文的研究背景与意义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首先介绍一下本论文的研究背景与意义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BD13-4AC8-4FCD-9B2D-95A1636FB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t="60000" r="-10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1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172076" y="5945840"/>
            <a:ext cx="1533524" cy="254935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333903" y="2863404"/>
            <a:ext cx="7713067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sz="3200" b="1" dirty="0" smtClean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工作汇报</a:t>
            </a:r>
            <a:endParaRPr lang="zh-CN" sz="3200" b="1" dirty="0" smtClean="0">
              <a:solidFill>
                <a:srgbClr val="AB2B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r">
              <a:lnSpc>
                <a:spcPct val="125000"/>
              </a:lnSpc>
            </a:pPr>
            <a:endParaRPr lang="zh-CN" altLang="en-US" sz="2800" b="1" dirty="0">
              <a:solidFill>
                <a:srgbClr val="AB2B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0" y="0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1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673860" y="910590"/>
            <a:ext cx="9444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Former-DFER: Dynamic Facial Expression Recognition</a:t>
            </a:r>
            <a:r>
              <a:rPr lang="en-US" altLang="zh-CN" sz="2400" b="1"/>
              <a:t> </a:t>
            </a:r>
            <a:r>
              <a:rPr lang="zh-CN" altLang="en-US" sz="2400" b="1"/>
              <a:t>Transformer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1518920" y="1640840"/>
            <a:ext cx="903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论文提出了一种适用于野外场景的动态面部表情识别</a:t>
            </a:r>
            <a:r>
              <a:rPr lang="en-US" altLang="zh-CN"/>
              <a:t>transformer</a:t>
            </a:r>
            <a:r>
              <a:rPr lang="zh-CN" altLang="en-US"/>
              <a:t>(Former-DFER)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48815" y="2926080"/>
            <a:ext cx="3223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zh-CN" altLang="en-US"/>
              <a:t>野外场景表情的特点（</a:t>
            </a:r>
            <a:r>
              <a:rPr lang="zh-CN" altLang="en-US"/>
              <a:t>难点）：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10505" y="2837815"/>
            <a:ext cx="46926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/>
              <a:t>遮挡问题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、非正面</a:t>
            </a:r>
            <a:r>
              <a:rPr lang="zh-CN" altLang="en-US"/>
              <a:t>姿势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、头部运动</a:t>
            </a:r>
            <a:r>
              <a:rPr lang="zh-CN" altLang="en-US"/>
              <a:t>问题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3060" y="4443730"/>
            <a:ext cx="3037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实验数据集：</a:t>
            </a:r>
            <a:r>
              <a:rPr lang="en-US" altLang="zh-CN"/>
              <a:t>DFEW</a:t>
            </a:r>
            <a:r>
              <a:rPr lang="zh-CN" altLang="en-US"/>
              <a:t>，</a:t>
            </a:r>
            <a:r>
              <a:rPr lang="en-US" altLang="zh-CN"/>
              <a:t>AFEW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524250" y="4441825"/>
            <a:ext cx="78981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DFEW: </a:t>
            </a:r>
            <a:r>
              <a:rPr lang="zh-CN" altLang="en-US"/>
              <a:t>表情图像从全世界超过1500部电影中收集，涵盖了各种具有挑战性的干扰，如极端光照、遮挡和不同的头部姿势。DFEW中的每个视频都经过</a:t>
            </a:r>
            <a:r>
              <a:rPr lang="zh-CN" altLang="en-US"/>
              <a:t>了标注，并被分配到快乐、悲伤、中立、愤怒、惊讶、厌恶、恐惧七种基本表情中的一种。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1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81940" y="1013460"/>
            <a:ext cx="1417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网络结构</a:t>
            </a:r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99260" y="1013460"/>
            <a:ext cx="8903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卷积空间</a:t>
            </a:r>
            <a:r>
              <a:rPr lang="en-US" altLang="zh-CN"/>
              <a:t>transformer</a:t>
            </a:r>
            <a:r>
              <a:rPr lang="zh-CN" altLang="en-US"/>
              <a:t>和一个时间的</a:t>
            </a:r>
            <a:r>
              <a:rPr lang="en-US" altLang="zh-CN"/>
              <a:t>transformer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1568450"/>
            <a:ext cx="5135880" cy="4210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815" y="1621790"/>
            <a:ext cx="1455420" cy="3568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3460" y="676275"/>
            <a:ext cx="1163320" cy="3371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07425" y="1568450"/>
            <a:ext cx="1858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展开成</a:t>
            </a:r>
            <a:r>
              <a:rPr lang="zh-CN" altLang="en-US"/>
              <a:t>一维序列：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4085" y="2632075"/>
            <a:ext cx="2764155" cy="495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0905" y="3333750"/>
            <a:ext cx="1981200" cy="6794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96890" y="3383915"/>
            <a:ext cx="2797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spatial transformer的</a:t>
            </a:r>
            <a:r>
              <a:rPr lang="zh-CN" altLang="en-US"/>
              <a:t>输入：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723890" y="4384675"/>
            <a:ext cx="1458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Q,K,V</a:t>
            </a:r>
            <a:r>
              <a:rPr lang="zh-CN" altLang="en-US"/>
              <a:t>的</a:t>
            </a:r>
            <a:r>
              <a:rPr lang="zh-CN" altLang="en-US"/>
              <a:t>计算：</a:t>
            </a:r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9025" y="4279900"/>
            <a:ext cx="2609215" cy="1278890"/>
          </a:xfrm>
          <a:prstGeom prst="rect">
            <a:avLst/>
          </a:prstGeom>
        </p:spPr>
      </p:pic>
      <p:cxnSp>
        <p:nvCxnSpPr>
          <p:cNvPr id="18" name="直接箭头连接符 17"/>
          <p:cNvCxnSpPr>
            <a:stCxn id="9" idx="2"/>
          </p:cNvCxnSpPr>
          <p:nvPr/>
        </p:nvCxnSpPr>
        <p:spPr>
          <a:xfrm flipH="1">
            <a:off x="8680450" y="1936750"/>
            <a:ext cx="855980" cy="663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813300" y="3822700"/>
            <a:ext cx="4011295" cy="6324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1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81940" y="1013460"/>
            <a:ext cx="1417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网络结构</a:t>
            </a:r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99260" y="1013460"/>
            <a:ext cx="8903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卷积空间</a:t>
            </a:r>
            <a:r>
              <a:rPr lang="en-US" altLang="zh-CN"/>
              <a:t>transformer</a:t>
            </a:r>
            <a:r>
              <a:rPr lang="zh-CN" altLang="en-US"/>
              <a:t>和一个时间的</a:t>
            </a:r>
            <a:r>
              <a:rPr lang="en-US" altLang="zh-CN"/>
              <a:t>transformer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1568450"/>
            <a:ext cx="5135880" cy="4210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330" y="1773555"/>
            <a:ext cx="4547235" cy="4005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6054" y="247676"/>
            <a:ext cx="81064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smtClean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905" y="1183005"/>
            <a:ext cx="168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识别</a:t>
            </a:r>
            <a:r>
              <a:rPr lang="zh-CN" altLang="en-US"/>
              <a:t>效果：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88135" y="1122045"/>
            <a:ext cx="3078480" cy="26454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" y="3956685"/>
            <a:ext cx="5575935" cy="239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020" y="1206500"/>
            <a:ext cx="979170" cy="17564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015" y="1219200"/>
            <a:ext cx="1039495" cy="1731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060" y="1206500"/>
            <a:ext cx="3374390" cy="17564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51980" y="3340100"/>
            <a:ext cx="3879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将学习到的面部特征图</a:t>
            </a:r>
            <a:r>
              <a:rPr lang="zh-CN" altLang="en-US"/>
              <a:t>可视化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47190" y="4460240"/>
            <a:ext cx="3502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特征分布</a:t>
            </a:r>
            <a:r>
              <a:rPr lang="zh-CN" altLang="en-US"/>
              <a:t>可视化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6054" y="247676"/>
            <a:ext cx="81064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smtClean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3570" y="1223010"/>
            <a:ext cx="1684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复现</a:t>
            </a:r>
            <a:r>
              <a:rPr lang="zh-CN" altLang="en-US"/>
              <a:t>结果：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0"/>
          <p:cNvSpPr/>
          <p:nvPr/>
        </p:nvSpPr>
        <p:spPr>
          <a:xfrm>
            <a:off x="1249680" y="2772230"/>
            <a:ext cx="9700260" cy="108000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1"/>
          <p:cNvSpPr/>
          <p:nvPr/>
        </p:nvSpPr>
        <p:spPr>
          <a:xfrm>
            <a:off x="1249680" y="2890452"/>
            <a:ext cx="9700260" cy="108000"/>
          </a:xfrm>
          <a:prstGeom prst="roundRect">
            <a:avLst>
              <a:gd name="adj" fmla="val 0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2521" y="2128563"/>
            <a:ext cx="9974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600" b="1" dirty="0">
              <a:solidFill>
                <a:srgbClr val="AB2B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2086428" y="2918460"/>
            <a:ext cx="8126730" cy="2212923"/>
          </a:xfrm>
        </p:spPr>
        <p:txBody>
          <a:bodyPr>
            <a:noAutofit/>
          </a:bodyPr>
          <a:lstStyle/>
          <a:p>
            <a:r>
              <a:rPr lang="zh-CN" altLang="en-US" sz="42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</a:t>
            </a:r>
            <a:r>
              <a:rPr lang="en-US" altLang="zh-CN" sz="42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br>
              <a:rPr lang="en-US" altLang="zh-CN" sz="42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sz="44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200" b="1" dirty="0">
              <a:solidFill>
                <a:srgbClr val="3E388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490,&quot;width&quot;:963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WPS 演示</Application>
  <PresentationFormat>Widescreen</PresentationFormat>
  <Paragraphs>53</Paragraphs>
  <Slides>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Bahnschrift Light</vt:lpstr>
      <vt:lpstr>微软雅黑</vt:lpstr>
      <vt:lpstr>Times New Roman</vt:lpstr>
      <vt:lpstr>Tahoma</vt:lpstr>
      <vt:lpstr>黑体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Administrator</cp:lastModifiedBy>
  <cp:revision>581</cp:revision>
  <dcterms:created xsi:type="dcterms:W3CDTF">2020-04-23T01:39:00Z</dcterms:created>
  <dcterms:modified xsi:type="dcterms:W3CDTF">2022-04-24T08:02:10Z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C29A3BCA032B47BF8C44082741C500B3</vt:lpwstr>
  </property>
</Properties>
</file>