
<file path=[Content_Types].xml><?xml version="1.0" encoding="utf-8"?>
<Types xmlns="http://schemas.openxmlformats.org/package/2006/content-types">
  <Default Extension="jpeg" ContentType="image/jpeg"/>
  <Default Extension="JPG" ContentType="image/.jp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4"/>
  </p:notesMasterIdLst>
  <p:sldIdLst>
    <p:sldId id="306" r:id="rId3"/>
    <p:sldId id="349" r:id="rId5"/>
    <p:sldId id="348" r:id="rId6"/>
    <p:sldId id="387" r:id="rId7"/>
    <p:sldId id="395" r:id="rId8"/>
    <p:sldId id="396" r:id="rId9"/>
    <p:sldId id="383" r:id="rId10"/>
    <p:sldId id="397" r:id="rId11"/>
    <p:sldId id="398" r:id="rId12"/>
    <p:sldId id="392" r:id="rId13"/>
    <p:sldId id="399" r:id="rId14"/>
    <p:sldId id="400" r:id="rId15"/>
    <p:sldId id="401" r:id="rId16"/>
    <p:sldId id="402" r:id="rId17"/>
    <p:sldId id="372" r:id="rId18"/>
  </p:sldIdLst>
  <p:sldSz cx="12192000" cy="6858000"/>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A6292F"/>
    <a:srgbClr val="183E5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87500" autoAdjust="0"/>
  </p:normalViewPr>
  <p:slideViewPr>
    <p:cSldViewPr snapToGrid="0">
      <p:cViewPr varScale="1">
        <p:scale>
          <a:sx n="96" d="100"/>
          <a:sy n="96" d="100"/>
        </p:scale>
        <p:origin x="1152" y="84"/>
      </p:cViewPr>
      <p:guideLst>
        <p:guide orient="horz" pos="2164"/>
        <p:guide pos="3826"/>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6.xml"/><Relationship Id="rId8" Type="http://schemas.openxmlformats.org/officeDocument/2006/relationships/slide" Target="slides/slide5.xml"/><Relationship Id="rId7" Type="http://schemas.openxmlformats.org/officeDocument/2006/relationships/slide" Target="slides/slide4.xml"/><Relationship Id="rId6" Type="http://schemas.openxmlformats.org/officeDocument/2006/relationships/slide" Target="slides/slide3.xml"/><Relationship Id="rId5" Type="http://schemas.openxmlformats.org/officeDocument/2006/relationships/slide" Target="slides/slide2.xml"/><Relationship Id="rId4" Type="http://schemas.openxmlformats.org/officeDocument/2006/relationships/notesMaster" Target="notesMasters/notesMaster1.xml"/><Relationship Id="rId3" Type="http://schemas.openxmlformats.org/officeDocument/2006/relationships/slide" Target="slides/slide1.xml"/><Relationship Id="rId21" Type="http://schemas.openxmlformats.org/officeDocument/2006/relationships/tableStyles" Target="tableStyles.xml"/><Relationship Id="rId20" Type="http://schemas.openxmlformats.org/officeDocument/2006/relationships/viewProps" Target="viewProps.xml"/><Relationship Id="rId2" Type="http://schemas.openxmlformats.org/officeDocument/2006/relationships/theme" Target="theme/theme1.xml"/><Relationship Id="rId19" Type="http://schemas.openxmlformats.org/officeDocument/2006/relationships/presProps" Target="presProps.xml"/><Relationship Id="rId18" Type="http://schemas.openxmlformats.org/officeDocument/2006/relationships/slide" Target="slides/slide15.xml"/><Relationship Id="rId17" Type="http://schemas.openxmlformats.org/officeDocument/2006/relationships/slide" Target="slides/slide14.xml"/><Relationship Id="rId16" Type="http://schemas.openxmlformats.org/officeDocument/2006/relationships/slide" Target="slides/slide13.xml"/><Relationship Id="rId15" Type="http://schemas.openxmlformats.org/officeDocument/2006/relationships/slide" Target="slides/slide12.xml"/><Relationship Id="rId14" Type="http://schemas.openxmlformats.org/officeDocument/2006/relationships/slide" Target="slides/slide11.xml"/><Relationship Id="rId13" Type="http://schemas.openxmlformats.org/officeDocument/2006/relationships/slide" Target="slides/slide10.xml"/><Relationship Id="rId12" Type="http://schemas.openxmlformats.org/officeDocument/2006/relationships/slide" Target="slides/slide9.xml"/><Relationship Id="rId11" Type="http://schemas.openxmlformats.org/officeDocument/2006/relationships/slide" Target="slides/slide8.xml"/><Relationship Id="rId10" Type="http://schemas.openxmlformats.org/officeDocument/2006/relationships/slide" Target="slides/slide7.xml"/><Relationship Id="rId1" Type="http://schemas.openxmlformats.org/officeDocument/2006/relationships/slideMaster" Target="slideMasters/slide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57E50C0-F59D-4265-9884-4BB163F043B6}" type="datetimeFigureOut">
              <a:rPr lang="zh-CN" altLang="en-US" smtClean="0"/>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B780A37-D431-4B76-A9CC-FA6F7E66E786}" type="slidenum">
              <a:rPr lang="zh-CN" altLang="en-US" smtClean="0"/>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5.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xml"/></Relationships>
</file>

<file path=ppt/notesSlides/_rels/notesSlide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页脚占位符 3"/>
          <p:cNvSpPr>
            <a:spLocks noGrp="1"/>
          </p:cNvSpPr>
          <p:nvPr>
            <p:ph type="ftr" sz="quarter" idx="4"/>
          </p:nvPr>
        </p:nvSpPr>
        <p:spPr/>
        <p:txBody>
          <a:bodyPr/>
          <a:lstStyle/>
          <a:p>
            <a:endParaRPr lang="zh-CN" altLang="en-US"/>
          </a:p>
        </p:txBody>
      </p:sp>
      <p:sp>
        <p:nvSpPr>
          <p:cNvPr id="5" name="灯片编号占位符 4"/>
          <p:cNvSpPr>
            <a:spLocks noGrp="1"/>
          </p:cNvSpPr>
          <p:nvPr>
            <p:ph type="sldNum" sz="quarter" idx="5"/>
          </p:nvPr>
        </p:nvSpPr>
        <p:spPr/>
        <p:txBody>
          <a:bodyPr/>
          <a:lstStyle/>
          <a:p>
            <a:fld id="{2D4B9571-4ED6-4C81-B95F-91FC05788F20}" type="slidenum">
              <a:rPr lang="zh-CN" altLang="en-US" smtClean="0"/>
            </a:fld>
            <a:endParaRPr lang="zh-CN"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5800" y="1143000"/>
            <a:ext cx="5486400" cy="3086100"/>
          </a:xfrm>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2D4B9571-4ED6-4C81-B95F-91FC05788F20}" type="slidenum">
              <a:rPr lang="zh-CN" altLang="en-US" smtClean="0"/>
            </a:fld>
            <a:endParaRPr lang="zh-CN" altLang="en-US"/>
          </a:p>
        </p:txBody>
      </p:sp>
      <p:sp>
        <p:nvSpPr>
          <p:cNvPr id="5" name="页脚占位符 4"/>
          <p:cNvSpPr>
            <a:spLocks noGrp="1"/>
          </p:cNvSpPr>
          <p:nvPr>
            <p:ph type="ftr" sz="quarter" idx="4"/>
          </p:nvPr>
        </p:nvSpPr>
        <p:spPr/>
        <p:txBody>
          <a:bodyPr/>
          <a:lstStyle/>
          <a:p>
            <a:endParaRPr lang="zh-CN"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5800" y="1143000"/>
            <a:ext cx="5486400" cy="3086100"/>
          </a:xfrm>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2D4B9571-4ED6-4C81-B95F-91FC05788F20}" type="slidenum">
              <a:rPr lang="zh-CN" altLang="en-US" smtClean="0"/>
            </a:fld>
            <a:endParaRPr lang="zh-CN" altLang="en-US"/>
          </a:p>
        </p:txBody>
      </p:sp>
      <p:sp>
        <p:nvSpPr>
          <p:cNvPr id="5" name="页脚占位符 4"/>
          <p:cNvSpPr>
            <a:spLocks noGrp="1"/>
          </p:cNvSpPr>
          <p:nvPr>
            <p:ph type="ftr" sz="quarter" idx="4"/>
          </p:nvPr>
        </p:nvSpPr>
        <p:spPr/>
        <p:txBody>
          <a:bodyPr/>
          <a:lstStyle/>
          <a:p>
            <a:endParaRPr lang="zh-CN" alt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5800" y="1143000"/>
            <a:ext cx="5486400" cy="3086100"/>
          </a:xfrm>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2D4B9571-4ED6-4C81-B95F-91FC05788F20}" type="slidenum">
              <a:rPr lang="zh-CN" altLang="en-US" smtClean="0"/>
            </a:fld>
            <a:endParaRPr lang="zh-CN" altLang="en-US"/>
          </a:p>
        </p:txBody>
      </p:sp>
      <p:sp>
        <p:nvSpPr>
          <p:cNvPr id="5" name="页脚占位符 4"/>
          <p:cNvSpPr>
            <a:spLocks noGrp="1"/>
          </p:cNvSpPr>
          <p:nvPr>
            <p:ph type="ftr" sz="quarter" idx="4"/>
          </p:nvPr>
        </p:nvSpPr>
        <p:spPr/>
        <p:txBody>
          <a:bodyPr/>
          <a:lstStyle/>
          <a:p>
            <a:endParaRPr lang="zh-CN" alt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5800" y="1143000"/>
            <a:ext cx="5486400" cy="3086100"/>
          </a:xfrm>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2D4B9571-4ED6-4C81-B95F-91FC05788F20}" type="slidenum">
              <a:rPr lang="zh-CN" altLang="en-US" smtClean="0"/>
            </a:fld>
            <a:endParaRPr lang="zh-CN" altLang="en-US"/>
          </a:p>
        </p:txBody>
      </p:sp>
      <p:sp>
        <p:nvSpPr>
          <p:cNvPr id="5" name="页脚占位符 4"/>
          <p:cNvSpPr>
            <a:spLocks noGrp="1"/>
          </p:cNvSpPr>
          <p:nvPr>
            <p:ph type="ftr" sz="quarter" idx="4"/>
          </p:nvPr>
        </p:nvSpPr>
        <p:spPr/>
        <p:txBody>
          <a:bodyPr/>
          <a:lstStyle/>
          <a:p>
            <a:endParaRPr lang="zh-CN" alt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5800" y="1143000"/>
            <a:ext cx="5486400" cy="3086100"/>
          </a:xfrm>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2D4B9571-4ED6-4C81-B95F-91FC05788F20}" type="slidenum">
              <a:rPr lang="zh-CN" altLang="en-US" smtClean="0"/>
            </a:fld>
            <a:endParaRPr lang="zh-CN" altLang="en-US"/>
          </a:p>
        </p:txBody>
      </p:sp>
      <p:sp>
        <p:nvSpPr>
          <p:cNvPr id="5" name="页脚占位符 4"/>
          <p:cNvSpPr>
            <a:spLocks noGrp="1"/>
          </p:cNvSpPr>
          <p:nvPr>
            <p:ph type="ftr" sz="quarter" idx="4"/>
          </p:nvPr>
        </p:nvSpPr>
        <p:spPr/>
        <p:txBody>
          <a:bodyPr/>
          <a:lstStyle/>
          <a:p>
            <a:endParaRPr lang="zh-CN" alt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79425" y="1279525"/>
            <a:ext cx="6140450" cy="3454400"/>
          </a:xfrm>
        </p:spPr>
      </p:sp>
      <p:sp>
        <p:nvSpPr>
          <p:cNvPr id="3" name="Notes Placeholder 2"/>
          <p:cNvSpPr>
            <a:spLocks noGrp="1"/>
          </p:cNvSpPr>
          <p:nvPr>
            <p:ph type="body" idx="1"/>
          </p:nvPr>
        </p:nvSpPr>
        <p:spPr/>
        <p:txBody>
          <a:bodyPr/>
          <a:lstStyle/>
          <a:p>
            <a:pPr algn="l">
              <a:lnSpc>
                <a:spcPct val="150000"/>
              </a:lnSpc>
            </a:pPr>
            <a:endParaRPr lang="en-US" altLang="zh-CN" sz="1200" dirty="0">
              <a:latin typeface="微软雅黑" panose="020B0503020204020204" pitchFamily="34" charset="-122"/>
              <a:ea typeface="微软雅黑" panose="020B0503020204020204" pitchFamily="34" charset="-122"/>
            </a:endParaRPr>
          </a:p>
          <a:p>
            <a:endParaRPr lang="zh-CN" altLang="en-US" dirty="0"/>
          </a:p>
        </p:txBody>
      </p:sp>
      <p:sp>
        <p:nvSpPr>
          <p:cNvPr id="4" name="Slide Number Placeholder 3"/>
          <p:cNvSpPr>
            <a:spLocks noGrp="1"/>
          </p:cNvSpPr>
          <p:nvPr>
            <p:ph type="sldNum" sz="quarter" idx="10"/>
          </p:nvPr>
        </p:nvSpPr>
        <p:spPr/>
        <p:txBody>
          <a:bodyPr/>
          <a:lstStyle/>
          <a:p>
            <a:fld id="{C73DBD13-4AC8-4FCD-9B2D-95A1636FBBBD}" type="slidenum">
              <a:rPr lang="zh-CN" altLang="en-US" smtClean="0"/>
            </a:fld>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479425" y="1279525"/>
            <a:ext cx="6140450" cy="3454400"/>
          </a:xfrm>
        </p:spPr>
      </p:sp>
      <p:sp>
        <p:nvSpPr>
          <p:cNvPr id="3" name="备注占位符 2"/>
          <p:cNvSpPr>
            <a:spLocks noGrp="1"/>
          </p:cNvSpPr>
          <p:nvPr>
            <p:ph type="body" idx="1"/>
          </p:nvPr>
        </p:nvSpPr>
        <p:spPr/>
        <p:txBody>
          <a:bodyPr/>
          <a:lstStyle/>
          <a:p>
            <a:r>
              <a:rPr lang="zh-CN" altLang="en-US" dirty="0"/>
              <a:t>这是我今天的汇报提纲</a:t>
            </a:r>
            <a:endParaRPr lang="zh-CN" altLang="en-US" dirty="0"/>
          </a:p>
        </p:txBody>
      </p:sp>
      <p:sp>
        <p:nvSpPr>
          <p:cNvPr id="4" name="灯片编号占位符 3"/>
          <p:cNvSpPr>
            <a:spLocks noGrp="1"/>
          </p:cNvSpPr>
          <p:nvPr>
            <p:ph type="sldNum" sz="quarter" idx="10"/>
          </p:nvPr>
        </p:nvSpPr>
        <p:spPr/>
        <p:txBody>
          <a:bodyPr/>
          <a:lstStyle/>
          <a:p>
            <a:fld id="{F720E64D-F61A-AE41-B0EC-9454024AE08A}" type="slidenum">
              <a:rPr kumimoji="1" lang="zh-CN" altLang="en-US" smtClean="0"/>
            </a:fld>
            <a:endParaRPr kumimoji="1" lang="zh-CN"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479425" y="1279525"/>
            <a:ext cx="6140450" cy="3454400"/>
          </a:xfrm>
        </p:spPr>
      </p:sp>
      <p:sp>
        <p:nvSpPr>
          <p:cNvPr id="3" name="备注占位符 2"/>
          <p:cNvSpPr>
            <a:spLocks noGrp="1"/>
          </p:cNvSpPr>
          <p:nvPr>
            <p:ph type="body" idx="1"/>
          </p:nvPr>
        </p:nvSpPr>
        <p:spPr/>
        <p:txBody>
          <a:bodyPr/>
          <a:lstStyle/>
          <a:p>
            <a:r>
              <a:rPr lang="zh-CN" altLang="en-US" sz="1600" dirty="0"/>
              <a:t>首先介绍一下本论文的研究背景与意义</a:t>
            </a:r>
            <a:endParaRPr lang="zh-CN" altLang="en-US" sz="1600" dirty="0"/>
          </a:p>
        </p:txBody>
      </p:sp>
      <p:sp>
        <p:nvSpPr>
          <p:cNvPr id="4" name="灯片编号占位符 3"/>
          <p:cNvSpPr>
            <a:spLocks noGrp="1"/>
          </p:cNvSpPr>
          <p:nvPr>
            <p:ph type="sldNum" sz="quarter" idx="10"/>
          </p:nvPr>
        </p:nvSpPr>
        <p:spPr/>
        <p:txBody>
          <a:bodyPr/>
          <a:lstStyle/>
          <a:p>
            <a:fld id="{F720E64D-F61A-AE41-B0EC-9454024AE08A}" type="slidenum">
              <a:rPr kumimoji="1" lang="zh-CN" altLang="en-US" smtClean="0"/>
            </a:fld>
            <a:endParaRPr kumimoji="1" lang="zh-CN"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5800" y="1143000"/>
            <a:ext cx="5486400" cy="3086100"/>
          </a:xfrm>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2D4B9571-4ED6-4C81-B95F-91FC05788F20}" type="slidenum">
              <a:rPr lang="zh-CN" altLang="en-US" smtClean="0"/>
            </a:fld>
            <a:endParaRPr lang="zh-CN" altLang="en-US"/>
          </a:p>
        </p:txBody>
      </p:sp>
      <p:sp>
        <p:nvSpPr>
          <p:cNvPr id="5" name="页脚占位符 4"/>
          <p:cNvSpPr>
            <a:spLocks noGrp="1"/>
          </p:cNvSpPr>
          <p:nvPr>
            <p:ph type="ftr" sz="quarter" idx="4"/>
          </p:nvPr>
        </p:nvSpPr>
        <p:spPr/>
        <p:txBody>
          <a:bodyPr/>
          <a:lstStyle/>
          <a:p>
            <a:endParaRPr lang="zh-CN"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5800" y="1143000"/>
            <a:ext cx="5486400" cy="3086100"/>
          </a:xfrm>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2D4B9571-4ED6-4C81-B95F-91FC05788F20}" type="slidenum">
              <a:rPr lang="zh-CN" altLang="en-US" smtClean="0"/>
            </a:fld>
            <a:endParaRPr lang="zh-CN" altLang="en-US"/>
          </a:p>
        </p:txBody>
      </p:sp>
      <p:sp>
        <p:nvSpPr>
          <p:cNvPr id="5" name="页脚占位符 4"/>
          <p:cNvSpPr>
            <a:spLocks noGrp="1"/>
          </p:cNvSpPr>
          <p:nvPr>
            <p:ph type="ftr" sz="quarter" idx="4"/>
          </p:nvPr>
        </p:nvSpPr>
        <p:spPr/>
        <p:txBody>
          <a:bodyPr/>
          <a:lstStyle/>
          <a:p>
            <a:endParaRPr lang="zh-CN"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5800" y="1143000"/>
            <a:ext cx="5486400" cy="3086100"/>
          </a:xfrm>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2D4B9571-4ED6-4C81-B95F-91FC05788F20}" type="slidenum">
              <a:rPr lang="zh-CN" altLang="en-US" smtClean="0"/>
            </a:fld>
            <a:endParaRPr lang="zh-CN" altLang="en-US"/>
          </a:p>
        </p:txBody>
      </p:sp>
      <p:sp>
        <p:nvSpPr>
          <p:cNvPr id="5" name="页脚占位符 4"/>
          <p:cNvSpPr>
            <a:spLocks noGrp="1"/>
          </p:cNvSpPr>
          <p:nvPr>
            <p:ph type="ftr" sz="quarter" idx="4"/>
          </p:nvPr>
        </p:nvSpPr>
        <p:spPr/>
        <p:txBody>
          <a:bodyPr/>
          <a:lstStyle/>
          <a:p>
            <a:endParaRPr lang="zh-CN"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479425" y="1279525"/>
            <a:ext cx="6140450" cy="3454400"/>
          </a:xfrm>
        </p:spPr>
      </p:sp>
      <p:sp>
        <p:nvSpPr>
          <p:cNvPr id="3" name="备注占位符 2"/>
          <p:cNvSpPr>
            <a:spLocks noGrp="1"/>
          </p:cNvSpPr>
          <p:nvPr>
            <p:ph type="body" idx="1"/>
          </p:nvPr>
        </p:nvSpPr>
        <p:spPr/>
        <p:txBody>
          <a:bodyPr/>
          <a:lstStyle/>
          <a:p>
            <a:r>
              <a:rPr lang="zh-CN" altLang="en-US" sz="1600" dirty="0"/>
              <a:t>首先介绍一下本论文的研究背景与意义</a:t>
            </a:r>
            <a:endParaRPr lang="zh-CN" altLang="en-US" sz="1600" dirty="0"/>
          </a:p>
        </p:txBody>
      </p:sp>
      <p:sp>
        <p:nvSpPr>
          <p:cNvPr id="4" name="灯片编号占位符 3"/>
          <p:cNvSpPr>
            <a:spLocks noGrp="1"/>
          </p:cNvSpPr>
          <p:nvPr>
            <p:ph type="sldNum" sz="quarter" idx="10"/>
          </p:nvPr>
        </p:nvSpPr>
        <p:spPr/>
        <p:txBody>
          <a:bodyPr/>
          <a:lstStyle/>
          <a:p>
            <a:fld id="{F720E64D-F61A-AE41-B0EC-9454024AE08A}" type="slidenum">
              <a:rPr kumimoji="1" lang="zh-CN" altLang="en-US" smtClean="0"/>
            </a:fld>
            <a:endParaRPr kumimoji="1" lang="zh-CN"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479425" y="1279525"/>
            <a:ext cx="6140450" cy="3454400"/>
          </a:xfrm>
        </p:spPr>
      </p:sp>
      <p:sp>
        <p:nvSpPr>
          <p:cNvPr id="3" name="备注占位符 2"/>
          <p:cNvSpPr>
            <a:spLocks noGrp="1"/>
          </p:cNvSpPr>
          <p:nvPr>
            <p:ph type="body" idx="1"/>
          </p:nvPr>
        </p:nvSpPr>
        <p:spPr/>
        <p:txBody>
          <a:bodyPr/>
          <a:lstStyle/>
          <a:p>
            <a:r>
              <a:rPr lang="zh-CN" altLang="en-US" sz="1600" dirty="0"/>
              <a:t>首先介绍一下本论文的研究背景与意义</a:t>
            </a:r>
            <a:endParaRPr lang="zh-CN" altLang="en-US" sz="1600" dirty="0"/>
          </a:p>
        </p:txBody>
      </p:sp>
      <p:sp>
        <p:nvSpPr>
          <p:cNvPr id="4" name="灯片编号占位符 3"/>
          <p:cNvSpPr>
            <a:spLocks noGrp="1"/>
          </p:cNvSpPr>
          <p:nvPr>
            <p:ph type="sldNum" sz="quarter" idx="10"/>
          </p:nvPr>
        </p:nvSpPr>
        <p:spPr/>
        <p:txBody>
          <a:bodyPr/>
          <a:lstStyle/>
          <a:p>
            <a:fld id="{F720E64D-F61A-AE41-B0EC-9454024AE08A}" type="slidenum">
              <a:rPr kumimoji="1" lang="zh-CN" altLang="en-US" smtClean="0"/>
            </a:fld>
            <a:endParaRPr kumimoji="1" lang="zh-CN"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5800" y="1143000"/>
            <a:ext cx="5486400" cy="3086100"/>
          </a:xfrm>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2D4B9571-4ED6-4C81-B95F-91FC05788F20}" type="slidenum">
              <a:rPr lang="zh-CN" altLang="en-US" smtClean="0"/>
            </a:fld>
            <a:endParaRPr lang="zh-CN" altLang="en-US"/>
          </a:p>
        </p:txBody>
      </p:sp>
      <p:sp>
        <p:nvSpPr>
          <p:cNvPr id="5" name="页脚占位符 4"/>
          <p:cNvSpPr>
            <a:spLocks noGrp="1"/>
          </p:cNvSpPr>
          <p:nvPr>
            <p:ph type="ftr" sz="quarter" idx="4"/>
          </p:nvPr>
        </p:nvSpPr>
        <p:spPr/>
        <p:txBody>
          <a:bodyPr/>
          <a:lstStyle/>
          <a:p>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4" Type="http://schemas.openxmlformats.org/officeDocument/2006/relationships/image" Target="../media/image3.png"/><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endParaRPr lang="zh-CN" altLang="en-US"/>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endParaRPr lang="zh-CN" altLang="en-US"/>
          </a:p>
        </p:txBody>
      </p:sp>
      <p:sp>
        <p:nvSpPr>
          <p:cNvPr id="4" name="日期占位符 3"/>
          <p:cNvSpPr>
            <a:spLocks noGrp="1"/>
          </p:cNvSpPr>
          <p:nvPr>
            <p:ph type="dt" sz="half" idx="10"/>
          </p:nvPr>
        </p:nvSpPr>
        <p:spPr/>
        <p:txBody>
          <a:bodyPr/>
          <a:lstStyle/>
          <a:p>
            <a:fld id="{4B830BEA-91DE-425F-9A70-60AC6B27C6DE}"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9493108D-736D-4D0B-9347-29A7A9B45C59}" type="slidenum">
              <a:rPr lang="zh-CN" altLang="en-US" smtClean="0"/>
            </a:fld>
            <a:endParaRPr lang="zh-CN"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4" name="日期占位符 3"/>
          <p:cNvSpPr>
            <a:spLocks noGrp="1"/>
          </p:cNvSpPr>
          <p:nvPr>
            <p:ph type="dt" sz="half" idx="10"/>
          </p:nvPr>
        </p:nvSpPr>
        <p:spPr/>
        <p:txBody>
          <a:bodyPr/>
          <a:lstStyle/>
          <a:p>
            <a:fld id="{4B830BEA-91DE-425F-9A70-60AC6B27C6DE}"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9493108D-736D-4D0B-9347-29A7A9B45C59}" type="slidenum">
              <a:rPr lang="zh-CN" altLang="en-US" smtClean="0"/>
            </a:fld>
            <a:endParaRPr lang="zh-CN"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a:t>单击此处编辑母版标题样式</a:t>
            </a:r>
            <a:endParaRPr lang="zh-CN" altLang="en-US"/>
          </a:p>
        </p:txBody>
      </p:sp>
      <p:sp>
        <p:nvSpPr>
          <p:cNvPr id="3" name="竖排文字占位符 2"/>
          <p:cNvSpPr>
            <a:spLocks noGrp="1"/>
          </p:cNvSpPr>
          <p:nvPr>
            <p:ph type="body" orient="vert" idx="1"/>
          </p:nvPr>
        </p:nvSpPr>
        <p:spPr>
          <a:xfrm>
            <a:off x="838200" y="365125"/>
            <a:ext cx="7734300" cy="5811838"/>
          </a:xfrm>
        </p:spPr>
        <p:txBody>
          <a:bodyPr vert="eaVert"/>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4" name="日期占位符 3"/>
          <p:cNvSpPr>
            <a:spLocks noGrp="1"/>
          </p:cNvSpPr>
          <p:nvPr>
            <p:ph type="dt" sz="half" idx="10"/>
          </p:nvPr>
        </p:nvSpPr>
        <p:spPr/>
        <p:txBody>
          <a:bodyPr/>
          <a:lstStyle/>
          <a:p>
            <a:fld id="{4B830BEA-91DE-425F-9A70-60AC6B27C6DE}"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9493108D-736D-4D0B-9347-29A7A9B45C59}" type="slidenum">
              <a:rPr lang="zh-CN" altLang="en-US" smtClean="0"/>
            </a:fld>
            <a:endParaRPr lang="zh-CN" alt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仅标题">
    <p:spTree>
      <p:nvGrpSpPr>
        <p:cNvPr id="1" name=""/>
        <p:cNvGrpSpPr/>
        <p:nvPr/>
      </p:nvGrpSpPr>
      <p:grpSpPr>
        <a:xfrm>
          <a:off x="0" y="0"/>
          <a:ext cx="0" cy="0"/>
          <a:chOff x="0" y="0"/>
          <a:chExt cx="0" cy="0"/>
        </a:xfrm>
      </p:grpSpPr>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自定义版式">
    <p:spTree>
      <p:nvGrpSpPr>
        <p:cNvPr id="1" name=""/>
        <p:cNvGrpSpPr/>
        <p:nvPr/>
      </p:nvGrpSpPr>
      <p:grpSpPr>
        <a:xfrm>
          <a:off x="0" y="0"/>
          <a:ext cx="0" cy="0"/>
          <a:chOff x="0" y="0"/>
          <a:chExt cx="0" cy="0"/>
        </a:xfrm>
      </p:grpSpPr>
      <p:grpSp>
        <p:nvGrpSpPr>
          <p:cNvPr id="7" name="组合 6"/>
          <p:cNvGrpSpPr/>
          <p:nvPr userDrawn="1"/>
        </p:nvGrpSpPr>
        <p:grpSpPr>
          <a:xfrm>
            <a:off x="9214241" y="179334"/>
            <a:ext cx="2703782" cy="646764"/>
            <a:chOff x="9205483" y="280849"/>
            <a:chExt cx="2517243" cy="548463"/>
          </a:xfrm>
        </p:grpSpPr>
        <p:pic>
          <p:nvPicPr>
            <p:cNvPr id="8" name="图片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205483" y="280849"/>
              <a:ext cx="618914" cy="548463"/>
            </a:xfrm>
            <a:prstGeom prst="rect">
              <a:avLst/>
            </a:prstGeom>
          </p:spPr>
        </p:pic>
        <p:pic>
          <p:nvPicPr>
            <p:cNvPr id="9" name="图片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672038" y="341346"/>
              <a:ext cx="2050688" cy="464823"/>
            </a:xfrm>
            <a:prstGeom prst="rect">
              <a:avLst/>
            </a:prstGeom>
          </p:spPr>
        </p:pic>
      </p:grpSp>
      <p:cxnSp>
        <p:nvCxnSpPr>
          <p:cNvPr id="10" name="直接连接符 9"/>
          <p:cNvCxnSpPr/>
          <p:nvPr userDrawn="1"/>
        </p:nvCxnSpPr>
        <p:spPr>
          <a:xfrm>
            <a:off x="523982" y="846166"/>
            <a:ext cx="11178283" cy="0"/>
          </a:xfrm>
          <a:prstGeom prst="line">
            <a:avLst/>
          </a:prstGeom>
          <a:ln w="19050">
            <a:solidFill>
              <a:srgbClr val="CD2626"/>
            </a:solidFill>
          </a:ln>
          <a:effectLst>
            <a:outerShdw blurRad="50800" dist="38100" dir="5400000" algn="t" rotWithShape="0">
              <a:srgbClr val="D9D7DA">
                <a:alpha val="60000"/>
              </a:srgbClr>
            </a:outerShdw>
          </a:effectLst>
        </p:spPr>
        <p:style>
          <a:lnRef idx="1">
            <a:schemeClr val="accent1"/>
          </a:lnRef>
          <a:fillRef idx="0">
            <a:schemeClr val="accent1"/>
          </a:fillRef>
          <a:effectRef idx="0">
            <a:schemeClr val="accent1"/>
          </a:effectRef>
          <a:fontRef idx="minor">
            <a:schemeClr val="tx1"/>
          </a:fontRef>
        </p:style>
      </p:cxnSp>
      <p:pic>
        <p:nvPicPr>
          <p:cNvPr id="11" name="图片 10"/>
          <p:cNvPicPr>
            <a:picLocks noChangeAspect="1"/>
          </p:cNvPicPr>
          <p:nvPr userDrawn="1"/>
        </p:nvPicPr>
        <p:blipFill>
          <a:blip r:embed="rId4"/>
          <a:stretch>
            <a:fillRect/>
          </a:stretch>
        </p:blipFill>
        <p:spPr>
          <a:xfrm>
            <a:off x="523982" y="77329"/>
            <a:ext cx="813731" cy="813731"/>
          </a:xfrm>
          <a:prstGeom prst="rect">
            <a:avLst/>
          </a:prstGeom>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内容占位符 2"/>
          <p:cNvSpPr>
            <a:spLocks noGrp="1"/>
          </p:cNvSpPr>
          <p:nvPr>
            <p:ph idx="1"/>
          </p:nvPr>
        </p:nvSpPr>
        <p:spPr/>
        <p:txBody>
          <a:body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4" name="日期占位符 3"/>
          <p:cNvSpPr>
            <a:spLocks noGrp="1"/>
          </p:cNvSpPr>
          <p:nvPr>
            <p:ph type="dt" sz="half" idx="10"/>
          </p:nvPr>
        </p:nvSpPr>
        <p:spPr/>
        <p:txBody>
          <a:bodyPr/>
          <a:lstStyle/>
          <a:p>
            <a:fld id="{4B830BEA-91DE-425F-9A70-60AC6B27C6DE}"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9493108D-736D-4D0B-9347-29A7A9B45C59}" type="slidenum">
              <a:rPr lang="zh-CN" altLang="en-US" smtClean="0"/>
            </a:fld>
            <a:endParaRPr lang="zh-CN"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endParaRPr lang="zh-CN" altLang="en-US"/>
          </a:p>
        </p:txBody>
      </p:sp>
      <p:sp>
        <p:nvSpPr>
          <p:cNvPr id="3" name="文本占位符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单击此处编辑母版文本样式</a:t>
            </a:r>
            <a:endParaRPr lang="zh-CN" altLang="en-US"/>
          </a:p>
        </p:txBody>
      </p:sp>
      <p:sp>
        <p:nvSpPr>
          <p:cNvPr id="4" name="日期占位符 3"/>
          <p:cNvSpPr>
            <a:spLocks noGrp="1"/>
          </p:cNvSpPr>
          <p:nvPr>
            <p:ph type="dt" sz="half" idx="10"/>
          </p:nvPr>
        </p:nvSpPr>
        <p:spPr/>
        <p:txBody>
          <a:bodyPr/>
          <a:lstStyle/>
          <a:p>
            <a:fld id="{4B830BEA-91DE-425F-9A70-60AC6B27C6DE}"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9493108D-736D-4D0B-9347-29A7A9B45C59}" type="slidenum">
              <a:rPr lang="zh-CN" altLang="en-US" smtClean="0"/>
            </a:fld>
            <a:endParaRPr lang="zh-CN"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内容占位符 2"/>
          <p:cNvSpPr>
            <a:spLocks noGrp="1"/>
          </p:cNvSpPr>
          <p:nvPr>
            <p:ph sz="half" idx="1"/>
          </p:nvPr>
        </p:nvSpPr>
        <p:spPr>
          <a:xfrm>
            <a:off x="838200" y="1825625"/>
            <a:ext cx="5181600" cy="4351338"/>
          </a:xfrm>
        </p:spPr>
        <p:txBody>
          <a:body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4" name="内容占位符 3"/>
          <p:cNvSpPr>
            <a:spLocks noGrp="1"/>
          </p:cNvSpPr>
          <p:nvPr>
            <p:ph sz="half" idx="2"/>
          </p:nvPr>
        </p:nvSpPr>
        <p:spPr>
          <a:xfrm>
            <a:off x="6172200" y="1825625"/>
            <a:ext cx="5181600" cy="4351338"/>
          </a:xfrm>
        </p:spPr>
        <p:txBody>
          <a:body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5" name="日期占位符 4"/>
          <p:cNvSpPr>
            <a:spLocks noGrp="1"/>
          </p:cNvSpPr>
          <p:nvPr>
            <p:ph type="dt" sz="half" idx="10"/>
          </p:nvPr>
        </p:nvSpPr>
        <p:spPr/>
        <p:txBody>
          <a:bodyPr/>
          <a:lstStyle/>
          <a:p>
            <a:fld id="{4B830BEA-91DE-425F-9A70-60AC6B27C6DE}"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9493108D-736D-4D0B-9347-29A7A9B45C59}" type="slidenum">
              <a:rPr lang="zh-CN" altLang="en-US" smtClean="0"/>
            </a:fld>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endParaRPr lang="zh-CN" altLang="en-US"/>
          </a:p>
        </p:txBody>
      </p:sp>
      <p:sp>
        <p:nvSpPr>
          <p:cNvPr id="3" name="文本占位符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endParaRPr lang="zh-CN" altLang="en-US"/>
          </a:p>
        </p:txBody>
      </p:sp>
      <p:sp>
        <p:nvSpPr>
          <p:cNvPr id="4" name="内容占位符 3"/>
          <p:cNvSpPr>
            <a:spLocks noGrp="1"/>
          </p:cNvSpPr>
          <p:nvPr>
            <p:ph sz="half" idx="2"/>
          </p:nvPr>
        </p:nvSpPr>
        <p:spPr>
          <a:xfrm>
            <a:off x="839788" y="2505075"/>
            <a:ext cx="5157787" cy="3684588"/>
          </a:xfrm>
        </p:spPr>
        <p:txBody>
          <a:body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5" name="文本占位符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endParaRPr lang="zh-CN" altLang="en-US"/>
          </a:p>
        </p:txBody>
      </p:sp>
      <p:sp>
        <p:nvSpPr>
          <p:cNvPr id="6" name="内容占位符 5"/>
          <p:cNvSpPr>
            <a:spLocks noGrp="1"/>
          </p:cNvSpPr>
          <p:nvPr>
            <p:ph sz="quarter" idx="4"/>
          </p:nvPr>
        </p:nvSpPr>
        <p:spPr>
          <a:xfrm>
            <a:off x="6172200" y="2505075"/>
            <a:ext cx="5183188" cy="3684588"/>
          </a:xfrm>
        </p:spPr>
        <p:txBody>
          <a:body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7" name="日期占位符 6"/>
          <p:cNvSpPr>
            <a:spLocks noGrp="1"/>
          </p:cNvSpPr>
          <p:nvPr>
            <p:ph type="dt" sz="half" idx="10"/>
          </p:nvPr>
        </p:nvSpPr>
        <p:spPr/>
        <p:txBody>
          <a:bodyPr/>
          <a:lstStyle/>
          <a:p>
            <a:fld id="{4B830BEA-91DE-425F-9A70-60AC6B27C6DE}" type="datetimeFigureOut">
              <a:rPr lang="zh-CN" altLang="en-US" smtClean="0"/>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9493108D-736D-4D0B-9347-29A7A9B45C59}" type="slidenum">
              <a:rPr lang="zh-CN" altLang="en-US" smtClean="0"/>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日期占位符 2"/>
          <p:cNvSpPr>
            <a:spLocks noGrp="1"/>
          </p:cNvSpPr>
          <p:nvPr>
            <p:ph type="dt" sz="half" idx="10"/>
          </p:nvPr>
        </p:nvSpPr>
        <p:spPr/>
        <p:txBody>
          <a:bodyPr/>
          <a:lstStyle/>
          <a:p>
            <a:fld id="{4B830BEA-91DE-425F-9A70-60AC6B27C6DE}" type="datetimeFigureOut">
              <a:rPr lang="zh-CN" altLang="en-US" smtClean="0"/>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9493108D-736D-4D0B-9347-29A7A9B45C59}" type="slidenum">
              <a:rPr lang="zh-CN" altLang="en-US" smtClean="0"/>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4B830BEA-91DE-425F-9A70-60AC6B27C6DE}" type="datetimeFigureOut">
              <a:rPr lang="zh-CN" altLang="en-US" smtClean="0"/>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9493108D-736D-4D0B-9347-29A7A9B45C59}" type="slidenum">
              <a:rPr lang="zh-CN" altLang="en-US" smtClean="0"/>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endParaRPr lang="zh-CN" altLang="en-US"/>
          </a:p>
        </p:txBody>
      </p:sp>
      <p:sp>
        <p:nvSpPr>
          <p:cNvPr id="3" name="内容占位符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endParaRPr lang="zh-CN" altLang="en-US"/>
          </a:p>
        </p:txBody>
      </p:sp>
      <p:sp>
        <p:nvSpPr>
          <p:cNvPr id="5" name="日期占位符 4"/>
          <p:cNvSpPr>
            <a:spLocks noGrp="1"/>
          </p:cNvSpPr>
          <p:nvPr>
            <p:ph type="dt" sz="half" idx="10"/>
          </p:nvPr>
        </p:nvSpPr>
        <p:spPr/>
        <p:txBody>
          <a:bodyPr/>
          <a:lstStyle/>
          <a:p>
            <a:fld id="{4B830BEA-91DE-425F-9A70-60AC6B27C6DE}"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9493108D-736D-4D0B-9347-29A7A9B45C59}" type="slidenum">
              <a:rPr lang="zh-CN" altLang="en-US" smtClean="0"/>
            </a:fld>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endParaRPr lang="zh-CN" altLang="en-US"/>
          </a:p>
        </p:txBody>
      </p:sp>
      <p:sp>
        <p:nvSpPr>
          <p:cNvPr id="3"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endParaRPr lang="zh-CN" altLang="en-US"/>
          </a:p>
        </p:txBody>
      </p:sp>
      <p:sp>
        <p:nvSpPr>
          <p:cNvPr id="5" name="日期占位符 4"/>
          <p:cNvSpPr>
            <a:spLocks noGrp="1"/>
          </p:cNvSpPr>
          <p:nvPr>
            <p:ph type="dt" sz="half" idx="10"/>
          </p:nvPr>
        </p:nvSpPr>
        <p:spPr/>
        <p:txBody>
          <a:bodyPr/>
          <a:lstStyle/>
          <a:p>
            <a:fld id="{4B830BEA-91DE-425F-9A70-60AC6B27C6DE}"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9493108D-736D-4D0B-9347-29A7A9B45C59}" type="slidenum">
              <a:rPr lang="zh-CN" altLang="en-US" smtClean="0"/>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5" Type="http://schemas.openxmlformats.org/officeDocument/2006/relationships/theme" Target="../theme/theme1.xml"/><Relationship Id="rId14" Type="http://schemas.openxmlformats.org/officeDocument/2006/relationships/image" Target="../media/image4.png"/><Relationship Id="rId13" Type="http://schemas.openxmlformats.org/officeDocument/2006/relationships/slideLayout" Target="../slideLayouts/slideLayout13.xml"/><Relationship Id="rId12" Type="http://schemas.openxmlformats.org/officeDocument/2006/relationships/slideLayout" Target="../slideLayouts/slideLayout12.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4">
            <a:lum/>
          </a:blip>
          <a:srcRect/>
          <a:stretch>
            <a:fillRect l="-10000" t="60000" r="-10000" b="-23000"/>
          </a:stretch>
        </a:blipFill>
        <a:effectLst/>
      </p:bgPr>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endParaRPr lang="zh-CN" altLang="en-US"/>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B830BEA-91DE-425F-9A70-60AC6B27C6DE}" type="datetimeFigureOut">
              <a:rPr lang="zh-CN" altLang="en-US" smtClean="0"/>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493108D-736D-4D0B-9347-29A7A9B45C59}" type="slidenum">
              <a:rPr lang="zh-CN" altLang="en-US" smtClean="0"/>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6" Type="http://schemas.openxmlformats.org/officeDocument/2006/relationships/notesSlide" Target="../notesSlides/notesSlide1.xml"/><Relationship Id="rId5" Type="http://schemas.openxmlformats.org/officeDocument/2006/relationships/slideLayout" Target="../slideLayouts/slideLayout12.xml"/><Relationship Id="rId4" Type="http://schemas.openxmlformats.org/officeDocument/2006/relationships/image" Target="../media/image7.png"/><Relationship Id="rId3" Type="http://schemas.openxmlformats.org/officeDocument/2006/relationships/image" Target="../media/image6.png"/><Relationship Id="rId2" Type="http://schemas.openxmlformats.org/officeDocument/2006/relationships/image" Target="../media/image3.png"/><Relationship Id="rId1" Type="http://schemas.openxmlformats.org/officeDocument/2006/relationships/image" Target="../media/image5.png"/></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13.xml"/><Relationship Id="rId1" Type="http://schemas.openxmlformats.org/officeDocument/2006/relationships/image" Target="../media/image12.png"/></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4" Type="http://schemas.openxmlformats.org/officeDocument/2006/relationships/notesSlide" Target="../notesSlides/notesSlide12.xml"/><Relationship Id="rId3" Type="http://schemas.openxmlformats.org/officeDocument/2006/relationships/slideLayout" Target="../slideLayouts/slideLayout13.xml"/><Relationship Id="rId2" Type="http://schemas.openxmlformats.org/officeDocument/2006/relationships/image" Target="../media/image14.png"/><Relationship Id="rId1" Type="http://schemas.openxmlformats.org/officeDocument/2006/relationships/image" Target="../media/image13.png"/></Relationships>
</file>

<file path=ppt/slides/_rels/slide13.xml.rels><?xml version="1.0" encoding="UTF-8" standalone="yes"?>
<Relationships xmlns="http://schemas.openxmlformats.org/package/2006/relationships"><Relationship Id="rId5" Type="http://schemas.openxmlformats.org/officeDocument/2006/relationships/notesSlide" Target="../notesSlides/notesSlide13.xml"/><Relationship Id="rId4" Type="http://schemas.openxmlformats.org/officeDocument/2006/relationships/slideLayout" Target="../slideLayouts/slideLayout13.xml"/><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image" Target="../media/image15.png"/></Relationships>
</file>

<file path=ppt/slides/_rels/slide14.xml.rels><?xml version="1.0" encoding="UTF-8" standalone="yes"?>
<Relationships xmlns="http://schemas.openxmlformats.org/package/2006/relationships"><Relationship Id="rId5" Type="http://schemas.openxmlformats.org/officeDocument/2006/relationships/notesSlide" Target="../notesSlides/notesSlide14.xml"/><Relationship Id="rId4" Type="http://schemas.openxmlformats.org/officeDocument/2006/relationships/slideLayout" Target="../slideLayouts/slideLayout13.xml"/><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image" Target="../media/image18.png"/></Relationships>
</file>

<file path=ppt/slides/_rels/slide15.xml.rels><?xml version="1.0" encoding="UTF-8" standalone="yes"?>
<Relationships xmlns="http://schemas.openxmlformats.org/package/2006/relationships"><Relationship Id="rId5" Type="http://schemas.openxmlformats.org/officeDocument/2006/relationships/notesSlide" Target="../notesSlides/notesSlide15.xml"/><Relationship Id="rId4" Type="http://schemas.openxmlformats.org/officeDocument/2006/relationships/slideLayout" Target="../slideLayouts/slideLayout1.xml"/><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image" Target="../media/image3.png"/></Relationships>
</file>

<file path=ppt/slides/_rels/slide2.xml.rels><?xml version="1.0" encoding="UTF-8" standalone="yes"?>
<Relationships xmlns="http://schemas.openxmlformats.org/package/2006/relationships"><Relationship Id="rId4" Type="http://schemas.openxmlformats.org/officeDocument/2006/relationships/notesSlide" Target="../notesSlides/notesSlide2.xml"/><Relationship Id="rId3" Type="http://schemas.openxmlformats.org/officeDocument/2006/relationships/slideLayout" Target="../slideLayouts/slideLayout7.xml"/><Relationship Id="rId2" Type="http://schemas.openxmlformats.org/officeDocument/2006/relationships/image" Target="../media/image7.png"/><Relationship Id="rId1" Type="http://schemas.openxmlformats.org/officeDocument/2006/relationships/image" Target="../media/image8.png"/></Relationships>
</file>

<file path=ppt/slides/_rels/slide3.xml.rels><?xml version="1.0" encoding="UTF-8" standalone="yes"?>
<Relationships xmlns="http://schemas.openxmlformats.org/package/2006/relationships"><Relationship Id="rId4" Type="http://schemas.openxmlformats.org/officeDocument/2006/relationships/notesSlide" Target="../notesSlides/notesSlide3.xml"/><Relationship Id="rId3" Type="http://schemas.openxmlformats.org/officeDocument/2006/relationships/slideLayout" Target="../slideLayouts/slideLayout7.xml"/><Relationship Id="rId2" Type="http://schemas.openxmlformats.org/officeDocument/2006/relationships/image" Target="../media/image7.png"/><Relationship Id="rId1" Type="http://schemas.openxmlformats.org/officeDocument/2006/relationships/image" Target="../media/image8.pn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4" Type="http://schemas.openxmlformats.org/officeDocument/2006/relationships/notesSlide" Target="../notesSlides/notesSlide5.xml"/><Relationship Id="rId3" Type="http://schemas.openxmlformats.org/officeDocument/2006/relationships/slideLayout" Target="../slideLayouts/slideLayout13.xml"/><Relationship Id="rId2" Type="http://schemas.openxmlformats.org/officeDocument/2006/relationships/image" Target="../media/image9.png"/><Relationship Id="rId1" Type="http://schemas.openxmlformats.org/officeDocument/2006/relationships/tags" Target="../tags/tag1.xml"/></Relationships>
</file>

<file path=ppt/slides/_rels/slide6.xml.rels><?xml version="1.0" encoding="UTF-8" standalone="yes"?>
<Relationships xmlns="http://schemas.openxmlformats.org/package/2006/relationships"><Relationship Id="rId4" Type="http://schemas.openxmlformats.org/officeDocument/2006/relationships/notesSlide" Target="../notesSlides/notesSlide6.xml"/><Relationship Id="rId3" Type="http://schemas.openxmlformats.org/officeDocument/2006/relationships/slideLayout" Target="../slideLayouts/slideLayout13.xml"/><Relationship Id="rId2" Type="http://schemas.openxmlformats.org/officeDocument/2006/relationships/image" Target="../media/image11.png"/><Relationship Id="rId1" Type="http://schemas.openxmlformats.org/officeDocument/2006/relationships/image" Target="../media/image10.png"/></Relationships>
</file>

<file path=ppt/slides/_rels/slide7.xml.rels><?xml version="1.0" encoding="UTF-8" standalone="yes"?>
<Relationships xmlns="http://schemas.openxmlformats.org/package/2006/relationships"><Relationship Id="rId4" Type="http://schemas.openxmlformats.org/officeDocument/2006/relationships/notesSlide" Target="../notesSlides/notesSlide7.xml"/><Relationship Id="rId3" Type="http://schemas.openxmlformats.org/officeDocument/2006/relationships/slideLayout" Target="../slideLayouts/slideLayout7.xml"/><Relationship Id="rId2" Type="http://schemas.openxmlformats.org/officeDocument/2006/relationships/image" Target="../media/image7.png"/><Relationship Id="rId1" Type="http://schemas.openxmlformats.org/officeDocument/2006/relationships/image" Target="../media/image8.png"/></Relationships>
</file>

<file path=ppt/slides/_rels/slide8.xml.rels><?xml version="1.0" encoding="UTF-8" standalone="yes"?>
<Relationships xmlns="http://schemas.openxmlformats.org/package/2006/relationships"><Relationship Id="rId4" Type="http://schemas.openxmlformats.org/officeDocument/2006/relationships/notesSlide" Target="../notesSlides/notesSlide8.xml"/><Relationship Id="rId3" Type="http://schemas.openxmlformats.org/officeDocument/2006/relationships/slideLayout" Target="../slideLayouts/slideLayout7.xml"/><Relationship Id="rId2" Type="http://schemas.openxmlformats.org/officeDocument/2006/relationships/image" Target="../media/image7.png"/><Relationship Id="rId1" Type="http://schemas.openxmlformats.org/officeDocument/2006/relationships/image" Target="../media/image8.pn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矩形 28"/>
          <p:cNvSpPr/>
          <p:nvPr/>
        </p:nvSpPr>
        <p:spPr>
          <a:xfrm>
            <a:off x="2776746" y="4635211"/>
            <a:ext cx="6638508" cy="2476239"/>
          </a:xfrm>
          <a:prstGeom prst="rect">
            <a:avLst/>
          </a:prstGeom>
          <a:blipFill dpi="0" rotWithShape="1">
            <a:blip r:embed="rId1">
              <a:alphaModFix amt="5000"/>
            </a:blip>
            <a:srcRect/>
            <a:stretch>
              <a:fillRect t="-50527" b="1"/>
            </a:stretch>
          </a:blipFill>
          <a:ln w="1270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
        <p:nvSpPr>
          <p:cNvPr id="4" name="矩形: 圆角 3"/>
          <p:cNvSpPr/>
          <p:nvPr/>
        </p:nvSpPr>
        <p:spPr>
          <a:xfrm>
            <a:off x="5172076" y="5945840"/>
            <a:ext cx="1533524" cy="254935"/>
          </a:xfrm>
          <a:prstGeom prst="roundRect">
            <a:avLst>
              <a:gd name="adj" fmla="val 6648"/>
            </a:avLst>
          </a:prstGeom>
          <a:solidFill>
            <a:srgbClr val="AB2B2B"/>
          </a:solidFill>
          <a:ln w="1270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fld id="{176E9124-94C9-45F8-991C-9243C15143EC}" type="datetime1">
              <a:rPr lang="zh-CN" altLang="en-US" sz="1600" spc="100">
                <a:latin typeface="Bahnschrift Light" panose="020B0502040204020203" pitchFamily="34" charset="0"/>
                <a:ea typeface="微软雅黑" panose="020B0503020204020204" pitchFamily="34" charset="-122"/>
              </a:rPr>
            </a:fld>
            <a:endParaRPr lang="zh-CN" altLang="en-US" dirty="0"/>
          </a:p>
        </p:txBody>
      </p:sp>
      <p:cxnSp>
        <p:nvCxnSpPr>
          <p:cNvPr id="8" name="直接连接符 7"/>
          <p:cNvCxnSpPr/>
          <p:nvPr/>
        </p:nvCxnSpPr>
        <p:spPr>
          <a:xfrm>
            <a:off x="2486290" y="2432693"/>
            <a:ext cx="7219421" cy="0"/>
          </a:xfrm>
          <a:prstGeom prst="line">
            <a:avLst/>
          </a:prstGeom>
          <a:ln w="12700">
            <a:solidFill>
              <a:srgbClr val="AB2B2B"/>
            </a:solidFill>
          </a:ln>
        </p:spPr>
        <p:style>
          <a:lnRef idx="1">
            <a:schemeClr val="accent1"/>
          </a:lnRef>
          <a:fillRef idx="0">
            <a:schemeClr val="accent1"/>
          </a:fillRef>
          <a:effectRef idx="0">
            <a:schemeClr val="accent1"/>
          </a:effectRef>
          <a:fontRef idx="minor">
            <a:schemeClr val="tx1"/>
          </a:fontRef>
        </p:style>
      </p:cxnSp>
      <p:cxnSp>
        <p:nvCxnSpPr>
          <p:cNvPr id="9" name="直接连接符 8"/>
          <p:cNvCxnSpPr/>
          <p:nvPr/>
        </p:nvCxnSpPr>
        <p:spPr>
          <a:xfrm>
            <a:off x="2486290" y="4401169"/>
            <a:ext cx="7219421" cy="0"/>
          </a:xfrm>
          <a:prstGeom prst="line">
            <a:avLst/>
          </a:prstGeom>
          <a:ln w="12700">
            <a:solidFill>
              <a:srgbClr val="AB2B2B"/>
            </a:solidFill>
          </a:ln>
        </p:spPr>
        <p:style>
          <a:lnRef idx="1">
            <a:schemeClr val="accent1"/>
          </a:lnRef>
          <a:fillRef idx="0">
            <a:schemeClr val="accent1"/>
          </a:fillRef>
          <a:effectRef idx="0">
            <a:schemeClr val="accent1"/>
          </a:effectRef>
          <a:fontRef idx="minor">
            <a:schemeClr val="tx1"/>
          </a:fontRef>
        </p:style>
      </p:cxnSp>
      <p:sp>
        <p:nvSpPr>
          <p:cNvPr id="10" name="文本框 9"/>
          <p:cNvSpPr txBox="1"/>
          <p:nvPr/>
        </p:nvSpPr>
        <p:spPr>
          <a:xfrm>
            <a:off x="2167255" y="2837180"/>
            <a:ext cx="8195945" cy="1322070"/>
          </a:xfrm>
          <a:prstGeom prst="rect">
            <a:avLst/>
          </a:prstGeom>
          <a:noFill/>
        </p:spPr>
        <p:txBody>
          <a:bodyPr wrap="square" rtlCol="0">
            <a:spAutoFit/>
          </a:bodyPr>
          <a:lstStyle/>
          <a:p>
            <a:pPr algn="ctr">
              <a:lnSpc>
                <a:spcPct val="125000"/>
              </a:lnSpc>
            </a:pPr>
            <a:r>
              <a:rPr sz="3200" b="1" dirty="0">
                <a:solidFill>
                  <a:srgbClr val="AB2B2B"/>
                </a:solidFill>
                <a:latin typeface="微软雅黑" panose="020B0503020204020204" pitchFamily="34" charset="-122"/>
                <a:ea typeface="微软雅黑" panose="020B0503020204020204" pitchFamily="34" charset="-122"/>
                <a:cs typeface="Times New Roman" panose="02020603050405020304" pitchFamily="18" charset="0"/>
              </a:rPr>
              <a:t>驾驶中的人机交互</a:t>
            </a:r>
            <a:r>
              <a:rPr lang="zh-CN" sz="3200" b="1" dirty="0">
                <a:solidFill>
                  <a:srgbClr val="AB2B2B"/>
                </a:solidFill>
                <a:latin typeface="微软雅黑" panose="020B0503020204020204" pitchFamily="34" charset="-122"/>
                <a:ea typeface="微软雅黑" panose="020B0503020204020204" pitchFamily="34" charset="-122"/>
                <a:cs typeface="Times New Roman" panose="02020603050405020304" pitchFamily="18" charset="0"/>
              </a:rPr>
              <a:t>对</a:t>
            </a:r>
            <a:r>
              <a:rPr lang="zh-CN" sz="3200" b="1" dirty="0">
                <a:solidFill>
                  <a:srgbClr val="AB2B2B"/>
                </a:solidFill>
                <a:latin typeface="微软雅黑" panose="020B0503020204020204" pitchFamily="34" charset="-122"/>
                <a:ea typeface="微软雅黑" panose="020B0503020204020204" pitchFamily="34" charset="-122"/>
                <a:cs typeface="Times New Roman" panose="02020603050405020304" pitchFamily="18" charset="0"/>
              </a:rPr>
              <a:t>驾驶员</a:t>
            </a:r>
            <a:endParaRPr lang="zh-CN" sz="3200" b="1" dirty="0">
              <a:solidFill>
                <a:srgbClr val="AB2B2B"/>
              </a:solidFill>
              <a:latin typeface="微软雅黑" panose="020B0503020204020204" pitchFamily="34" charset="-122"/>
              <a:ea typeface="微软雅黑" panose="020B0503020204020204" pitchFamily="34" charset="-122"/>
              <a:cs typeface="Times New Roman" panose="02020603050405020304" pitchFamily="18" charset="0"/>
            </a:endParaRPr>
          </a:p>
          <a:p>
            <a:pPr algn="ctr">
              <a:lnSpc>
                <a:spcPct val="125000"/>
              </a:lnSpc>
            </a:pPr>
            <a:r>
              <a:rPr lang="zh-CN" sz="3200" b="1" dirty="0">
                <a:solidFill>
                  <a:srgbClr val="AB2B2B"/>
                </a:solidFill>
                <a:latin typeface="微软雅黑" panose="020B0503020204020204" pitchFamily="34" charset="-122"/>
                <a:ea typeface="微软雅黑" panose="020B0503020204020204" pitchFamily="34" charset="-122"/>
                <a:cs typeface="Times New Roman" panose="02020603050405020304" pitchFamily="18" charset="0"/>
              </a:rPr>
              <a:t>认知、行为</a:t>
            </a:r>
            <a:r>
              <a:rPr sz="3200" b="1" dirty="0">
                <a:solidFill>
                  <a:srgbClr val="AB2B2B"/>
                </a:solidFill>
                <a:latin typeface="微软雅黑" panose="020B0503020204020204" pitchFamily="34" charset="-122"/>
                <a:ea typeface="微软雅黑" panose="020B0503020204020204" pitchFamily="34" charset="-122"/>
                <a:cs typeface="Times New Roman" panose="02020603050405020304" pitchFamily="18" charset="0"/>
              </a:rPr>
              <a:t>的影响</a:t>
            </a:r>
            <a:endParaRPr sz="3200" b="1" dirty="0">
              <a:solidFill>
                <a:srgbClr val="AB2B2B"/>
              </a:solidFill>
              <a:latin typeface="微软雅黑" panose="020B0503020204020204" pitchFamily="34" charset="-122"/>
              <a:ea typeface="微软雅黑" panose="020B0503020204020204" pitchFamily="34" charset="-122"/>
              <a:cs typeface="Times New Roman" panose="02020603050405020304" pitchFamily="18" charset="0"/>
            </a:endParaRPr>
          </a:p>
        </p:txBody>
      </p:sp>
      <p:sp>
        <p:nvSpPr>
          <p:cNvPr id="13" name="矩形 12"/>
          <p:cNvSpPr/>
          <p:nvPr/>
        </p:nvSpPr>
        <p:spPr>
          <a:xfrm rot="19489470">
            <a:off x="2087430" y="75101"/>
            <a:ext cx="7815223" cy="702598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 name="矩形 14"/>
          <p:cNvSpPr/>
          <p:nvPr/>
        </p:nvSpPr>
        <p:spPr>
          <a:xfrm rot="19677627">
            <a:off x="1696367" y="-185105"/>
            <a:ext cx="8799268" cy="7539332"/>
          </a:xfrm>
          <a:prstGeom prst="rect">
            <a:avLst/>
          </a:prstGeom>
          <a:noFill/>
          <a:ln w="393700">
            <a:gradFill flip="none" rotWithShape="1">
              <a:gsLst>
                <a:gs pos="0">
                  <a:schemeClr val="accent3">
                    <a:lumMod val="67000"/>
                    <a:alpha val="0"/>
                  </a:schemeClr>
                </a:gs>
                <a:gs pos="75000">
                  <a:srgbClr val="D9D7DA">
                    <a:alpha val="36000"/>
                  </a:srgbClr>
                </a:gs>
                <a:gs pos="100000">
                  <a:schemeClr val="accent3">
                    <a:lumMod val="60000"/>
                    <a:lumOff val="40000"/>
                    <a:alpha val="0"/>
                  </a:schemeClr>
                </a:gs>
              </a:gsLst>
              <a:lin ang="8100000" scaled="1"/>
              <a:tileRect/>
            </a:gra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
        <p:nvSpPr>
          <p:cNvPr id="16" name="矩形 15"/>
          <p:cNvSpPr/>
          <p:nvPr/>
        </p:nvSpPr>
        <p:spPr>
          <a:xfrm rot="19689791">
            <a:off x="1250990" y="-594491"/>
            <a:ext cx="9690020" cy="8358103"/>
          </a:xfrm>
          <a:prstGeom prst="rect">
            <a:avLst/>
          </a:prstGeom>
          <a:noFill/>
          <a:ln w="25400">
            <a:solidFill>
              <a:srgbClr val="AB2B2B"/>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
        <p:nvSpPr>
          <p:cNvPr id="17" name="矩形 16"/>
          <p:cNvSpPr/>
          <p:nvPr/>
        </p:nvSpPr>
        <p:spPr>
          <a:xfrm rot="19677627">
            <a:off x="837848" y="-966170"/>
            <a:ext cx="10516304" cy="9101460"/>
          </a:xfrm>
          <a:prstGeom prst="rect">
            <a:avLst/>
          </a:prstGeom>
          <a:noFill/>
          <a:ln w="304800">
            <a:gradFill flip="none" rotWithShape="1">
              <a:gsLst>
                <a:gs pos="0">
                  <a:schemeClr val="accent3">
                    <a:lumMod val="67000"/>
                    <a:alpha val="0"/>
                  </a:schemeClr>
                </a:gs>
                <a:gs pos="69000">
                  <a:srgbClr val="D9D7DA">
                    <a:alpha val="32000"/>
                  </a:srgbClr>
                </a:gs>
                <a:gs pos="100000">
                  <a:schemeClr val="accent3">
                    <a:lumMod val="60000"/>
                    <a:lumOff val="40000"/>
                    <a:alpha val="0"/>
                  </a:schemeClr>
                </a:gs>
              </a:gsLst>
              <a:lin ang="8100000" scaled="1"/>
              <a:tileRect/>
            </a:gra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
        <p:nvSpPr>
          <p:cNvPr id="18" name="矩形 17"/>
          <p:cNvSpPr/>
          <p:nvPr/>
        </p:nvSpPr>
        <p:spPr>
          <a:xfrm rot="19677627">
            <a:off x="631957" y="-1193179"/>
            <a:ext cx="10928087" cy="9555478"/>
          </a:xfrm>
          <a:prstGeom prst="rect">
            <a:avLst/>
          </a:prstGeom>
          <a:noFill/>
          <a:ln w="127000">
            <a:solidFill>
              <a:srgbClr val="AB2B2B"/>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
        <p:nvSpPr>
          <p:cNvPr id="20" name="直角三角形 19"/>
          <p:cNvSpPr/>
          <p:nvPr/>
        </p:nvSpPr>
        <p:spPr>
          <a:xfrm flipV="1">
            <a:off x="0" y="0"/>
            <a:ext cx="2809876" cy="1756941"/>
          </a:xfrm>
          <a:prstGeom prst="rtTriangle">
            <a:avLst/>
          </a:prstGeom>
          <a:solidFill>
            <a:srgbClr val="AB2B2B"/>
          </a:solidFill>
          <a:ln w="1270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dirty="0"/>
          </a:p>
        </p:txBody>
      </p:sp>
      <p:sp>
        <p:nvSpPr>
          <p:cNvPr id="21" name="直角三角形 20"/>
          <p:cNvSpPr/>
          <p:nvPr/>
        </p:nvSpPr>
        <p:spPr>
          <a:xfrm rot="16200000" flipV="1">
            <a:off x="-559805" y="4699477"/>
            <a:ext cx="2809876" cy="1756941"/>
          </a:xfrm>
          <a:prstGeom prst="rtTriangle">
            <a:avLst/>
          </a:prstGeom>
          <a:solidFill>
            <a:srgbClr val="AB2B2B"/>
          </a:solidFill>
          <a:ln w="1270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
        <p:nvSpPr>
          <p:cNvPr id="22" name="直角三角形 21"/>
          <p:cNvSpPr/>
          <p:nvPr/>
        </p:nvSpPr>
        <p:spPr>
          <a:xfrm rot="16200000" flipH="1">
            <a:off x="9801294" y="562042"/>
            <a:ext cx="2952749" cy="1828666"/>
          </a:xfrm>
          <a:prstGeom prst="rtTriangle">
            <a:avLst/>
          </a:prstGeom>
          <a:solidFill>
            <a:srgbClr val="AB2B2B"/>
          </a:solidFill>
          <a:ln w="1270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
        <p:nvSpPr>
          <p:cNvPr id="23" name="直角三角形 22"/>
          <p:cNvSpPr/>
          <p:nvPr/>
        </p:nvSpPr>
        <p:spPr>
          <a:xfrm flipH="1">
            <a:off x="9783191" y="5443226"/>
            <a:ext cx="2442147" cy="1414770"/>
          </a:xfrm>
          <a:prstGeom prst="rtTriangle">
            <a:avLst/>
          </a:prstGeom>
          <a:solidFill>
            <a:srgbClr val="AB2B2B"/>
          </a:solidFill>
          <a:ln w="1270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grpSp>
        <p:nvGrpSpPr>
          <p:cNvPr id="6" name="组合 5"/>
          <p:cNvGrpSpPr/>
          <p:nvPr/>
        </p:nvGrpSpPr>
        <p:grpSpPr>
          <a:xfrm>
            <a:off x="3896094" y="822386"/>
            <a:ext cx="4399811" cy="813731"/>
            <a:chOff x="4386699" y="746886"/>
            <a:chExt cx="4399811" cy="813731"/>
          </a:xfrm>
        </p:grpSpPr>
        <p:pic>
          <p:nvPicPr>
            <p:cNvPr id="24" name="图片 23"/>
            <p:cNvPicPr>
              <a:picLocks noChangeAspect="1"/>
            </p:cNvPicPr>
            <p:nvPr/>
          </p:nvPicPr>
          <p:blipFill>
            <a:blip r:embed="rId2"/>
            <a:stretch>
              <a:fillRect/>
            </a:stretch>
          </p:blipFill>
          <p:spPr>
            <a:xfrm>
              <a:off x="4386699" y="746886"/>
              <a:ext cx="813731" cy="813731"/>
            </a:xfrm>
            <a:prstGeom prst="rect">
              <a:avLst/>
            </a:prstGeom>
          </p:spPr>
        </p:pic>
        <p:grpSp>
          <p:nvGrpSpPr>
            <p:cNvPr id="25" name="组合 24"/>
            <p:cNvGrpSpPr/>
            <p:nvPr/>
          </p:nvGrpSpPr>
          <p:grpSpPr>
            <a:xfrm>
              <a:off x="5384803" y="746904"/>
              <a:ext cx="3401707" cy="813713"/>
              <a:chOff x="9205483" y="280849"/>
              <a:chExt cx="2517243" cy="548463"/>
            </a:xfrm>
          </p:grpSpPr>
          <p:pic>
            <p:nvPicPr>
              <p:cNvPr id="26" name="图片 2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205483" y="280849"/>
                <a:ext cx="618914" cy="548463"/>
              </a:xfrm>
              <a:prstGeom prst="rect">
                <a:avLst/>
              </a:prstGeom>
            </p:spPr>
          </p:pic>
          <p:pic>
            <p:nvPicPr>
              <p:cNvPr id="27" name="图片 2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672038" y="341346"/>
                <a:ext cx="2050688" cy="464823"/>
              </a:xfrm>
              <a:prstGeom prst="rect">
                <a:avLst/>
              </a:prstGeom>
            </p:spPr>
          </p:pic>
        </p:grpSp>
      </p:grpSp>
      <p:sp>
        <p:nvSpPr>
          <p:cNvPr id="2" name="文本框 1"/>
          <p:cNvSpPr txBox="1"/>
          <p:nvPr/>
        </p:nvSpPr>
        <p:spPr>
          <a:xfrm>
            <a:off x="4893945" y="5443220"/>
            <a:ext cx="2070735" cy="337185"/>
          </a:xfrm>
          <a:prstGeom prst="rect">
            <a:avLst/>
          </a:prstGeom>
          <a:noFill/>
        </p:spPr>
        <p:txBody>
          <a:bodyPr wrap="square" rtlCol="0">
            <a:spAutoFit/>
          </a:bodyPr>
          <a:p>
            <a:pPr algn="ctr"/>
            <a:r>
              <a:rPr lang="zh-CN" altLang="en-US" sz="1600">
                <a:solidFill>
                  <a:schemeClr val="tx1"/>
                </a:solidFill>
              </a:rPr>
              <a:t>汇报人：王晨巍</a:t>
            </a:r>
            <a:endParaRPr lang="zh-CN" altLang="en-US" sz="1600">
              <a:solidFill>
                <a:schemeClr val="tx1"/>
              </a:solidFill>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矩形 6"/>
          <p:cNvSpPr/>
          <p:nvPr/>
        </p:nvSpPr>
        <p:spPr>
          <a:xfrm>
            <a:off x="1426054" y="247676"/>
            <a:ext cx="810644" cy="553998"/>
          </a:xfrm>
          <a:prstGeom prst="rect">
            <a:avLst/>
          </a:prstGeom>
        </p:spPr>
        <p:txBody>
          <a:bodyPr wrap="square">
            <a:spAutoFit/>
          </a:bodyPr>
          <a:lstStyle/>
          <a:p>
            <a:r>
              <a:rPr lang="en-US" altLang="zh-CN" sz="2400" b="1" dirty="0">
                <a:solidFill>
                  <a:srgbClr val="CD2626"/>
                </a:solidFill>
                <a:latin typeface="微软雅黑" panose="020B0503020204020204" pitchFamily="34" charset="-122"/>
                <a:ea typeface="微软雅黑" panose="020B0503020204020204" pitchFamily="34" charset="-122"/>
                <a:cs typeface="Arial" panose="020B0604020202020204" pitchFamily="34" charset="0"/>
              </a:rPr>
              <a:t>01</a:t>
            </a:r>
            <a:r>
              <a:rPr lang="en-US" altLang="zh-CN" sz="3000" b="1" dirty="0">
                <a:solidFill>
                  <a:srgbClr val="CD2626"/>
                </a:solidFill>
                <a:latin typeface="Arial" panose="020B0604020202020204" pitchFamily="34" charset="0"/>
                <a:cs typeface="Arial" panose="020B0604020202020204" pitchFamily="34" charset="0"/>
              </a:rPr>
              <a:t> </a:t>
            </a:r>
            <a:endParaRPr lang="zh-CN" altLang="en-US" sz="3000" b="1" dirty="0">
              <a:solidFill>
                <a:srgbClr val="CD2626"/>
              </a:solidFill>
              <a:latin typeface="Arial" panose="020B0604020202020204" pitchFamily="34" charset="0"/>
              <a:cs typeface="Arial" panose="020B0604020202020204" pitchFamily="34" charset="0"/>
            </a:endParaRPr>
          </a:p>
        </p:txBody>
      </p:sp>
      <p:sp>
        <p:nvSpPr>
          <p:cNvPr id="8" name="文本框 7"/>
          <p:cNvSpPr txBox="1"/>
          <p:nvPr/>
        </p:nvSpPr>
        <p:spPr>
          <a:xfrm>
            <a:off x="1992593" y="273047"/>
            <a:ext cx="4234396" cy="553085"/>
          </a:xfrm>
          <a:prstGeom prst="rect">
            <a:avLst/>
          </a:prstGeom>
          <a:noFill/>
        </p:spPr>
        <p:txBody>
          <a:bodyPr wrap="square" rtlCol="0">
            <a:spAutoFit/>
          </a:bodyPr>
          <a:lstStyle/>
          <a:p>
            <a:pPr algn="l">
              <a:lnSpc>
                <a:spcPct val="125000"/>
              </a:lnSpc>
            </a:pPr>
            <a:r>
              <a:rPr lang="zh-CN" altLang="en-US" sz="2400" b="1" dirty="0">
                <a:solidFill>
                  <a:schemeClr val="tx1">
                    <a:lumMod val="85000"/>
                    <a:lumOff val="15000"/>
                  </a:schemeClr>
                </a:solidFill>
                <a:latin typeface="微软雅黑" panose="020B0503020204020204" pitchFamily="34" charset="-122"/>
                <a:ea typeface="微软雅黑" panose="020B0503020204020204" pitchFamily="34" charset="-122"/>
                <a:cs typeface="Arial" panose="020B0604020202020204" pitchFamily="34" charset="0"/>
              </a:rPr>
              <a:t>智能汽车</a:t>
            </a:r>
            <a:r>
              <a:rPr lang="zh-CN" altLang="en-US" sz="2400" b="1" dirty="0">
                <a:solidFill>
                  <a:schemeClr val="tx1">
                    <a:lumMod val="85000"/>
                    <a:lumOff val="15000"/>
                  </a:schemeClr>
                </a:solidFill>
                <a:latin typeface="微软雅黑" panose="020B0503020204020204" pitchFamily="34" charset="-122"/>
                <a:ea typeface="微软雅黑" panose="020B0503020204020204" pitchFamily="34" charset="-122"/>
                <a:cs typeface="Arial" panose="020B0604020202020204" pitchFamily="34" charset="0"/>
              </a:rPr>
              <a:t>驾驶</a:t>
            </a:r>
            <a:endParaRPr lang="zh-CN" altLang="en-US" sz="2400" b="1" dirty="0">
              <a:solidFill>
                <a:schemeClr val="tx1">
                  <a:lumMod val="85000"/>
                  <a:lumOff val="15000"/>
                </a:schemeClr>
              </a:solidFill>
              <a:latin typeface="微软雅黑" panose="020B0503020204020204" pitchFamily="34" charset="-122"/>
              <a:ea typeface="微软雅黑" panose="020B0503020204020204" pitchFamily="34" charset="-122"/>
              <a:cs typeface="Arial" panose="020B0604020202020204" pitchFamily="34" charset="0"/>
            </a:endParaRPr>
          </a:p>
        </p:txBody>
      </p:sp>
      <p:sp>
        <p:nvSpPr>
          <p:cNvPr id="3" name="矩形 2"/>
          <p:cNvSpPr/>
          <p:nvPr/>
        </p:nvSpPr>
        <p:spPr>
          <a:xfrm>
            <a:off x="1086522" y="1949638"/>
            <a:ext cx="10853432" cy="583565"/>
          </a:xfrm>
          <a:prstGeom prst="rect">
            <a:avLst/>
          </a:prstGeom>
        </p:spPr>
        <p:txBody>
          <a:bodyPr wrap="square">
            <a:spAutoFit/>
          </a:bodyPr>
          <a:lstStyle/>
          <a:p>
            <a:pPr lvl="0">
              <a:lnSpc>
                <a:spcPct val="200000"/>
              </a:lnSpc>
              <a:spcAft>
                <a:spcPts val="600"/>
              </a:spcAft>
              <a:buSzPct val="120000"/>
            </a:pPr>
            <a:r>
              <a:rPr lang="en-US" altLang="zh-CN" sz="1600" kern="100" dirty="0">
                <a:latin typeface="微软雅黑" panose="020B0503020204020204" pitchFamily="34" charset="-122"/>
                <a:ea typeface="微软雅黑" panose="020B0503020204020204" pitchFamily="34" charset="-122"/>
                <a:cs typeface="Times New Roman" panose="02020603050405020304" pitchFamily="18" charset="0"/>
              </a:rPr>
              <a:t>	</a:t>
            </a:r>
            <a:endParaRPr lang="en-US" altLang="zh-CN" sz="1600" kern="100" dirty="0">
              <a:latin typeface="微软雅黑" panose="020B0503020204020204" pitchFamily="34" charset="-122"/>
              <a:ea typeface="微软雅黑" panose="020B0503020204020204" pitchFamily="34" charset="-122"/>
              <a:cs typeface="Times New Roman" panose="02020603050405020304" pitchFamily="18" charset="0"/>
            </a:endParaRPr>
          </a:p>
        </p:txBody>
      </p:sp>
      <p:sp>
        <p:nvSpPr>
          <p:cNvPr id="2" name="文本框 1"/>
          <p:cNvSpPr txBox="1"/>
          <p:nvPr/>
        </p:nvSpPr>
        <p:spPr>
          <a:xfrm>
            <a:off x="457200" y="1019175"/>
            <a:ext cx="11572240" cy="2030095"/>
          </a:xfrm>
          <a:prstGeom prst="rect">
            <a:avLst/>
          </a:prstGeom>
          <a:noFill/>
        </p:spPr>
        <p:txBody>
          <a:bodyPr wrap="square" rtlCol="0">
            <a:spAutoFit/>
          </a:bodyPr>
          <a:p>
            <a:pPr marL="285750" indent="-285750">
              <a:buFont typeface="Arial" panose="020B0604020202020204" pitchFamily="34" charset="0"/>
              <a:buChar char="•"/>
            </a:pPr>
            <a:r>
              <a:rPr lang="zh-CN" altLang="en-US"/>
              <a:t>调研</a:t>
            </a:r>
            <a:r>
              <a:rPr lang="zh-CN" altLang="en-US"/>
              <a:t>二</a:t>
            </a:r>
            <a:endParaRPr lang="zh-CN" altLang="en-US"/>
          </a:p>
          <a:p>
            <a:pPr marL="742950" lvl="1" indent="-285750">
              <a:buFont typeface="Arial" panose="020B0604020202020204" pitchFamily="34" charset="0"/>
              <a:buChar char="•"/>
            </a:pPr>
            <a:r>
              <a:rPr lang="zh-CN" altLang="en-US">
                <a:solidFill>
                  <a:schemeClr val="tx1"/>
                </a:solidFill>
              </a:rPr>
              <a:t>自动化程度分级：全自动驾驶、自动转向、自动控制速度、</a:t>
            </a:r>
            <a:r>
              <a:rPr lang="zh-CN" altLang="en-US">
                <a:solidFill>
                  <a:schemeClr val="tx1"/>
                </a:solidFill>
              </a:rPr>
              <a:t>手动驾驶</a:t>
            </a:r>
            <a:endParaRPr lang="zh-CN" altLang="en-US">
              <a:solidFill>
                <a:schemeClr val="tx1"/>
              </a:solidFill>
            </a:endParaRPr>
          </a:p>
          <a:p>
            <a:pPr marL="742950" lvl="1" indent="-285750">
              <a:buFont typeface="Arial" panose="020B0604020202020204" pitchFamily="34" charset="0"/>
              <a:buChar char="•"/>
            </a:pPr>
            <a:r>
              <a:rPr lang="zh-CN" altLang="en-US">
                <a:solidFill>
                  <a:schemeClr val="tx1"/>
                </a:solidFill>
              </a:rPr>
              <a:t>研究方法：（</a:t>
            </a:r>
            <a:r>
              <a:rPr lang="en-US" altLang="zh-CN">
                <a:solidFill>
                  <a:schemeClr val="tx1"/>
                </a:solidFill>
              </a:rPr>
              <a:t>1</a:t>
            </a:r>
            <a:r>
              <a:rPr lang="zh-CN" altLang="en-US">
                <a:solidFill>
                  <a:schemeClr val="tx1"/>
                </a:solidFill>
              </a:rPr>
              <a:t>）观察变量：开始规避行为的时间（驾驶模拟器测量）</a:t>
            </a:r>
            <a:endParaRPr lang="zh-CN" altLang="en-US">
              <a:solidFill>
                <a:schemeClr val="tx1"/>
              </a:solidFill>
            </a:endParaRPr>
          </a:p>
          <a:p>
            <a:pPr lvl="1" indent="0">
              <a:buFont typeface="Arial" panose="020B0604020202020204" pitchFamily="34" charset="0"/>
              <a:buNone/>
            </a:pPr>
            <a:r>
              <a:rPr lang="en-US" altLang="zh-CN">
                <a:solidFill>
                  <a:schemeClr val="tx1"/>
                </a:solidFill>
              </a:rPr>
              <a:t>                                                  </a:t>
            </a:r>
            <a:r>
              <a:rPr lang="zh-CN" altLang="en-US">
                <a:solidFill>
                  <a:schemeClr val="tx1"/>
                </a:solidFill>
              </a:rPr>
              <a:t>对汽车的信任度和驾驶舒适度（驾驶后的问卷调查）</a:t>
            </a:r>
            <a:r>
              <a:rPr lang="en-US" altLang="zh-CN">
                <a:solidFill>
                  <a:schemeClr val="tx1"/>
                </a:solidFill>
              </a:rPr>
              <a:t>                   </a:t>
            </a:r>
            <a:endParaRPr lang="en-US" altLang="zh-CN">
              <a:solidFill>
                <a:schemeClr val="tx1"/>
              </a:solidFill>
            </a:endParaRPr>
          </a:p>
          <a:p>
            <a:pPr lvl="1" indent="0">
              <a:buFont typeface="Arial" panose="020B0604020202020204" pitchFamily="34" charset="0"/>
              <a:buNone/>
            </a:pPr>
            <a:r>
              <a:rPr lang="en-US" altLang="zh-CN">
                <a:solidFill>
                  <a:schemeClr val="tx1"/>
                </a:solidFill>
              </a:rPr>
              <a:t>                      </a:t>
            </a:r>
            <a:r>
              <a:rPr lang="zh-CN" altLang="en-US">
                <a:solidFill>
                  <a:schemeClr val="tx1"/>
                </a:solidFill>
              </a:rPr>
              <a:t>（</a:t>
            </a:r>
            <a:r>
              <a:rPr lang="en-US" altLang="zh-CN">
                <a:solidFill>
                  <a:schemeClr val="tx1"/>
                </a:solidFill>
              </a:rPr>
              <a:t>2</a:t>
            </a:r>
            <a:r>
              <a:rPr lang="zh-CN" altLang="en-US">
                <a:solidFill>
                  <a:schemeClr val="tx1"/>
                </a:solidFill>
              </a:rPr>
              <a:t>）环境设置：后面的车辆超车进入道路、行人闯入车道</a:t>
            </a:r>
            <a:endParaRPr lang="zh-CN" altLang="en-US">
              <a:solidFill>
                <a:schemeClr val="tx1"/>
              </a:solidFill>
            </a:endParaRPr>
          </a:p>
          <a:p>
            <a:pPr lvl="1" indent="0">
              <a:buFont typeface="Arial" panose="020B0604020202020204" pitchFamily="34" charset="0"/>
              <a:buNone/>
            </a:pPr>
            <a:r>
              <a:rPr lang="zh-CN" altLang="en-US">
                <a:solidFill>
                  <a:schemeClr val="tx1"/>
                </a:solidFill>
              </a:rPr>
              <a:t> </a:t>
            </a:r>
            <a:r>
              <a:rPr lang="en-US" altLang="zh-CN">
                <a:solidFill>
                  <a:schemeClr val="tx1"/>
                </a:solidFill>
              </a:rPr>
              <a:t>                     </a:t>
            </a:r>
            <a:r>
              <a:rPr lang="zh-CN" altLang="en-US">
                <a:solidFill>
                  <a:schemeClr val="tx1"/>
                </a:solidFill>
              </a:rPr>
              <a:t>（</a:t>
            </a:r>
            <a:r>
              <a:rPr lang="en-US" altLang="zh-CN">
                <a:solidFill>
                  <a:schemeClr val="tx1"/>
                </a:solidFill>
              </a:rPr>
              <a:t>3</a:t>
            </a:r>
            <a:r>
              <a:rPr lang="zh-CN" altLang="en-US">
                <a:solidFill>
                  <a:schemeClr val="tx1"/>
                </a:solidFill>
              </a:rPr>
              <a:t>）统计学方法：单向方差分析、杜克事后分析法</a:t>
            </a:r>
            <a:endParaRPr lang="zh-CN" altLang="en-US">
              <a:solidFill>
                <a:schemeClr val="tx1"/>
              </a:solidFill>
            </a:endParaRPr>
          </a:p>
          <a:p>
            <a:pPr marL="742950" lvl="1" indent="-285750">
              <a:buFont typeface="Arial" panose="020B0604020202020204" pitchFamily="34" charset="0"/>
              <a:buChar char="•"/>
            </a:pPr>
            <a:endParaRPr lang="zh-CN" altLang="en-US">
              <a:solidFill>
                <a:schemeClr val="tx1"/>
              </a:solidFill>
            </a:endParaRPr>
          </a:p>
        </p:txBody>
      </p:sp>
      <p:pic>
        <p:nvPicPr>
          <p:cNvPr id="5" name="图片 4"/>
          <p:cNvPicPr>
            <a:picLocks noChangeAspect="1"/>
          </p:cNvPicPr>
          <p:nvPr/>
        </p:nvPicPr>
        <p:blipFill>
          <a:blip r:embed="rId1"/>
          <a:stretch>
            <a:fillRect/>
          </a:stretch>
        </p:blipFill>
        <p:spPr>
          <a:xfrm>
            <a:off x="928370" y="2808605"/>
            <a:ext cx="10334625" cy="2847975"/>
          </a:xfrm>
          <a:prstGeom prst="rect">
            <a:avLst/>
          </a:prstGeom>
        </p:spPr>
      </p:pic>
      <p:sp>
        <p:nvSpPr>
          <p:cNvPr id="6" name="文本框 5"/>
          <p:cNvSpPr txBox="1"/>
          <p:nvPr/>
        </p:nvSpPr>
        <p:spPr>
          <a:xfrm>
            <a:off x="936625" y="5886450"/>
            <a:ext cx="10829290" cy="860425"/>
          </a:xfrm>
          <a:prstGeom prst="rect">
            <a:avLst/>
          </a:prstGeom>
          <a:noFill/>
        </p:spPr>
        <p:txBody>
          <a:bodyPr wrap="square" rtlCol="0">
            <a:spAutoFit/>
          </a:bodyPr>
          <a:p>
            <a:r>
              <a:rPr lang="zh-CN" altLang="en-US" sz="1000"/>
              <a:t>参考文献：</a:t>
            </a:r>
            <a:endParaRPr lang="zh-CN" altLang="en-US" sz="1000"/>
          </a:p>
          <a:p>
            <a:r>
              <a:rPr lang="zh-CN" altLang="en-US" sz="1000"/>
              <a:t>[</a:t>
            </a:r>
            <a:r>
              <a:rPr lang="en-US" altLang="zh-CN" sz="1000"/>
              <a:t>6</a:t>
            </a:r>
            <a:r>
              <a:rPr lang="zh-CN" altLang="en-US" sz="1000"/>
              <a:t>]D. Miller, A. Sun and W. Ju, "Situation awareness with different levels of automation," 2014 IEEE International Conference on Systems, Man, and Cybernetics (SMC), 2014, pp. 688-693, doi: 10.1109/SMC.2014.6973989.                                                                                                                                                                                        </a:t>
            </a:r>
            <a:endParaRPr lang="zh-CN" altLang="en-US" sz="1000"/>
          </a:p>
          <a:p>
            <a:r>
              <a:rPr lang="zh-CN" altLang="en-US" sz="1000"/>
              <a:t>[</a:t>
            </a:r>
            <a:r>
              <a:rPr lang="en-US" altLang="zh-CN" sz="1000"/>
              <a:t>7</a:t>
            </a:r>
            <a:r>
              <a:rPr lang="zh-CN" altLang="en-US" sz="1000"/>
              <a:t>]Koo, J., Kwac, J., Ju, W., Steinert, M., Leifer, L., &amp; Nass, C. (2014). Why did my car just do that? Explaining semi-autonomous driving actions to improve driver understanding, trust, and performance. International Journal on Interactive Design and Manufacturing (IJIDeM), 1-7.</a:t>
            </a:r>
            <a:endParaRPr lang="zh-CN" altLang="en-US" sz="100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矩形 6"/>
          <p:cNvSpPr/>
          <p:nvPr/>
        </p:nvSpPr>
        <p:spPr>
          <a:xfrm>
            <a:off x="1426054" y="247676"/>
            <a:ext cx="810644" cy="553085"/>
          </a:xfrm>
          <a:prstGeom prst="rect">
            <a:avLst/>
          </a:prstGeom>
        </p:spPr>
        <p:txBody>
          <a:bodyPr wrap="square">
            <a:spAutoFit/>
          </a:bodyPr>
          <a:lstStyle/>
          <a:p>
            <a:r>
              <a:rPr lang="en-US" altLang="zh-CN" sz="2400" b="1" dirty="0">
                <a:solidFill>
                  <a:srgbClr val="CD2626"/>
                </a:solidFill>
                <a:latin typeface="微软雅黑" panose="020B0503020204020204" pitchFamily="34" charset="-122"/>
                <a:ea typeface="微软雅黑" panose="020B0503020204020204" pitchFamily="34" charset="-122"/>
                <a:cs typeface="Arial" panose="020B0604020202020204" pitchFamily="34" charset="0"/>
              </a:rPr>
              <a:t>02</a:t>
            </a:r>
            <a:r>
              <a:rPr lang="en-US" altLang="zh-CN" sz="3000" b="1" dirty="0">
                <a:solidFill>
                  <a:srgbClr val="CD2626"/>
                </a:solidFill>
                <a:latin typeface="Arial" panose="020B0604020202020204" pitchFamily="34" charset="0"/>
                <a:cs typeface="Arial" panose="020B0604020202020204" pitchFamily="34" charset="0"/>
              </a:rPr>
              <a:t> </a:t>
            </a:r>
            <a:endParaRPr lang="zh-CN" altLang="en-US" sz="3000" b="1" dirty="0">
              <a:solidFill>
                <a:srgbClr val="CD2626"/>
              </a:solidFill>
              <a:latin typeface="Arial" panose="020B0604020202020204" pitchFamily="34" charset="0"/>
              <a:cs typeface="Arial" panose="020B0604020202020204" pitchFamily="34" charset="0"/>
            </a:endParaRPr>
          </a:p>
        </p:txBody>
      </p:sp>
      <p:sp>
        <p:nvSpPr>
          <p:cNvPr id="8" name="文本框 7"/>
          <p:cNvSpPr txBox="1"/>
          <p:nvPr/>
        </p:nvSpPr>
        <p:spPr>
          <a:xfrm>
            <a:off x="1992593" y="273047"/>
            <a:ext cx="4234396" cy="553085"/>
          </a:xfrm>
          <a:prstGeom prst="rect">
            <a:avLst/>
          </a:prstGeom>
          <a:noFill/>
        </p:spPr>
        <p:txBody>
          <a:bodyPr wrap="square" rtlCol="0">
            <a:spAutoFit/>
          </a:bodyPr>
          <a:lstStyle/>
          <a:p>
            <a:pPr algn="l">
              <a:lnSpc>
                <a:spcPct val="125000"/>
              </a:lnSpc>
            </a:pPr>
            <a:r>
              <a:rPr lang="zh-CN" altLang="en-US" sz="2400" b="1" dirty="0">
                <a:solidFill>
                  <a:schemeClr val="tx1">
                    <a:lumMod val="85000"/>
                    <a:lumOff val="15000"/>
                  </a:schemeClr>
                </a:solidFill>
                <a:latin typeface="微软雅黑" panose="020B0503020204020204" pitchFamily="34" charset="-122"/>
                <a:ea typeface="微软雅黑" panose="020B0503020204020204" pitchFamily="34" charset="-122"/>
                <a:cs typeface="Arial" panose="020B0604020202020204" pitchFamily="34" charset="0"/>
              </a:rPr>
              <a:t>智能汽车</a:t>
            </a:r>
            <a:r>
              <a:rPr lang="zh-CN" altLang="en-US" sz="2400" b="1" dirty="0">
                <a:solidFill>
                  <a:schemeClr val="tx1">
                    <a:lumMod val="85000"/>
                    <a:lumOff val="15000"/>
                  </a:schemeClr>
                </a:solidFill>
                <a:latin typeface="微软雅黑" panose="020B0503020204020204" pitchFamily="34" charset="-122"/>
                <a:ea typeface="微软雅黑" panose="020B0503020204020204" pitchFamily="34" charset="-122"/>
                <a:cs typeface="Arial" panose="020B0604020202020204" pitchFamily="34" charset="0"/>
              </a:rPr>
              <a:t>驾驶</a:t>
            </a:r>
            <a:endParaRPr lang="zh-CN" altLang="en-US" sz="2400" b="1" dirty="0">
              <a:solidFill>
                <a:schemeClr val="tx1">
                  <a:lumMod val="85000"/>
                  <a:lumOff val="15000"/>
                </a:schemeClr>
              </a:solidFill>
              <a:latin typeface="微软雅黑" panose="020B0503020204020204" pitchFamily="34" charset="-122"/>
              <a:ea typeface="微软雅黑" panose="020B0503020204020204" pitchFamily="34" charset="-122"/>
              <a:cs typeface="Arial" panose="020B0604020202020204" pitchFamily="34" charset="0"/>
            </a:endParaRPr>
          </a:p>
        </p:txBody>
      </p:sp>
      <p:sp>
        <p:nvSpPr>
          <p:cNvPr id="3" name="矩形 2"/>
          <p:cNvSpPr/>
          <p:nvPr/>
        </p:nvSpPr>
        <p:spPr>
          <a:xfrm>
            <a:off x="695960" y="1692275"/>
            <a:ext cx="11495405" cy="5061585"/>
          </a:xfrm>
          <a:prstGeom prst="rect">
            <a:avLst/>
          </a:prstGeom>
        </p:spPr>
        <p:txBody>
          <a:bodyPr wrap="square">
            <a:spAutoFit/>
          </a:bodyPr>
          <a:lstStyle/>
          <a:p>
            <a:pPr marL="285750" lvl="0" indent="-285750">
              <a:lnSpc>
                <a:spcPct val="200000"/>
              </a:lnSpc>
              <a:spcAft>
                <a:spcPts val="600"/>
              </a:spcAft>
              <a:buSzPct val="120000"/>
              <a:buFont typeface="Arial" panose="020B0604020202020204" pitchFamily="34" charset="0"/>
              <a:buChar char="•"/>
            </a:pPr>
            <a:r>
              <a:rPr lang="zh-CN" altLang="en-US" sz="1600" b="1" kern="100" dirty="0">
                <a:latin typeface="微软雅黑" panose="020B0503020204020204" pitchFamily="34" charset="-122"/>
                <a:ea typeface="微软雅黑" panose="020B0503020204020204" pitchFamily="34" charset="-122"/>
                <a:cs typeface="Times New Roman" panose="02020603050405020304" pitchFamily="18" charset="0"/>
              </a:rPr>
              <a:t>结论：</a:t>
            </a:r>
            <a:endParaRPr lang="zh-CN" altLang="en-US" sz="1600" b="1" kern="100" dirty="0">
              <a:latin typeface="微软雅黑" panose="020B0503020204020204" pitchFamily="34" charset="-122"/>
              <a:ea typeface="微软雅黑" panose="020B0503020204020204" pitchFamily="34" charset="-122"/>
              <a:cs typeface="Times New Roman" panose="02020603050405020304" pitchFamily="18" charset="0"/>
            </a:endParaRPr>
          </a:p>
          <a:p>
            <a:pPr lvl="0" indent="0">
              <a:lnSpc>
                <a:spcPct val="200000"/>
              </a:lnSpc>
              <a:spcAft>
                <a:spcPts val="600"/>
              </a:spcAft>
              <a:buSzPct val="120000"/>
              <a:buFont typeface="Arial" panose="020B0604020202020204" pitchFamily="34" charset="0"/>
              <a:buNone/>
            </a:pPr>
            <a:r>
              <a:rPr lang="zh-CN" altLang="en-US" sz="1600" kern="100" dirty="0">
                <a:latin typeface="微软雅黑" panose="020B0503020204020204" pitchFamily="34" charset="-122"/>
                <a:ea typeface="微软雅黑" panose="020B0503020204020204" pitchFamily="34" charset="-122"/>
                <a:cs typeface="Times New Roman" panose="02020603050405020304" pitchFamily="18" charset="0"/>
              </a:rPr>
              <a:t>（</a:t>
            </a:r>
            <a:r>
              <a:rPr lang="en-US" altLang="zh-CN" sz="1600" kern="100" dirty="0">
                <a:latin typeface="微软雅黑" panose="020B0503020204020204" pitchFamily="34" charset="-122"/>
                <a:ea typeface="微软雅黑" panose="020B0503020204020204" pitchFamily="34" charset="-122"/>
                <a:cs typeface="Times New Roman" panose="02020603050405020304" pitchFamily="18" charset="0"/>
              </a:rPr>
              <a:t>1</a:t>
            </a:r>
            <a:r>
              <a:rPr lang="zh-CN" altLang="en-US" sz="1600" kern="100" dirty="0">
                <a:latin typeface="微软雅黑" panose="020B0503020204020204" pitchFamily="34" charset="-122"/>
                <a:ea typeface="微软雅黑" panose="020B0503020204020204" pitchFamily="34" charset="-122"/>
                <a:cs typeface="Times New Roman" panose="02020603050405020304" pitchFamily="18" charset="0"/>
              </a:rPr>
              <a:t>）相对于其他情况，自动转向条件下，驾驶员对突发事件的接管时间最长，</a:t>
            </a:r>
            <a:r>
              <a:rPr lang="zh-CN" altLang="en-US" sz="1600" kern="100" dirty="0">
                <a:latin typeface="微软雅黑" panose="020B0503020204020204" pitchFamily="34" charset="-122"/>
                <a:ea typeface="微软雅黑" panose="020B0503020204020204" pitchFamily="34" charset="-122"/>
                <a:cs typeface="Times New Roman" panose="02020603050405020304" pitchFamily="18" charset="0"/>
              </a:rPr>
              <a:t>接管反应明显较慢，说明自动转向条件下，驾驶人的情景意识能力最低</a:t>
            </a:r>
            <a:r>
              <a:rPr lang="zh-CN" altLang="en-US" sz="1600" kern="100" dirty="0">
                <a:latin typeface="微软雅黑" panose="020B0503020204020204" pitchFamily="34" charset="-122"/>
                <a:ea typeface="微软雅黑" panose="020B0503020204020204" pitchFamily="34" charset="-122"/>
                <a:cs typeface="Times New Roman" panose="02020603050405020304" pitchFamily="18" charset="0"/>
                <a:sym typeface="+mn-ea"/>
              </a:rPr>
              <a:t>(M=9.207, SD=3.465；M=7.114, SD=.461；M=7.130, SD=.338；M=7.071, SD=.193) </a:t>
            </a:r>
            <a:endParaRPr lang="zh-CN" altLang="en-US" sz="1600" kern="100" dirty="0">
              <a:latin typeface="微软雅黑" panose="020B0503020204020204" pitchFamily="34" charset="-122"/>
              <a:ea typeface="微软雅黑" panose="020B0503020204020204" pitchFamily="34" charset="-122"/>
              <a:cs typeface="Times New Roman" panose="02020603050405020304" pitchFamily="18" charset="0"/>
            </a:endParaRPr>
          </a:p>
          <a:p>
            <a:pPr lvl="0" indent="0">
              <a:lnSpc>
                <a:spcPct val="200000"/>
              </a:lnSpc>
              <a:spcAft>
                <a:spcPts val="600"/>
              </a:spcAft>
              <a:buSzPct val="120000"/>
              <a:buFont typeface="Arial" panose="020B0604020202020204" pitchFamily="34" charset="0"/>
              <a:buNone/>
            </a:pPr>
            <a:r>
              <a:rPr lang="zh-CN" altLang="en-US" sz="1600" kern="100" dirty="0">
                <a:latin typeface="微软雅黑" panose="020B0503020204020204" pitchFamily="34" charset="-122"/>
                <a:ea typeface="微软雅黑" panose="020B0503020204020204" pitchFamily="34" charset="-122"/>
                <a:cs typeface="Times New Roman" panose="02020603050405020304" pitchFamily="18" charset="0"/>
              </a:rPr>
              <a:t>（</a:t>
            </a:r>
            <a:r>
              <a:rPr lang="en-US" altLang="zh-CN" sz="1600" kern="100" dirty="0">
                <a:latin typeface="微软雅黑" panose="020B0503020204020204" pitchFamily="34" charset="-122"/>
                <a:ea typeface="微软雅黑" panose="020B0503020204020204" pitchFamily="34" charset="-122"/>
                <a:cs typeface="Times New Roman" panose="02020603050405020304" pitchFamily="18" charset="0"/>
              </a:rPr>
              <a:t>2</a:t>
            </a:r>
            <a:r>
              <a:rPr lang="zh-CN" altLang="en-US" sz="1600" kern="100" dirty="0">
                <a:latin typeface="微软雅黑" panose="020B0503020204020204" pitchFamily="34" charset="-122"/>
                <a:ea typeface="微软雅黑" panose="020B0503020204020204" pitchFamily="34" charset="-122"/>
                <a:cs typeface="Times New Roman" panose="02020603050405020304" pitchFamily="18" charset="0"/>
              </a:rPr>
              <a:t>）完全自动驾驶的驾驶员对汽车的信任程度明显优于自动转向驾驶和自动速度控制的驾驶员</a:t>
            </a:r>
            <a:endParaRPr lang="zh-CN" altLang="en-US" sz="1600" kern="100" dirty="0">
              <a:latin typeface="微软雅黑" panose="020B0503020204020204" pitchFamily="34" charset="-122"/>
              <a:ea typeface="微软雅黑" panose="020B0503020204020204" pitchFamily="34" charset="-122"/>
              <a:cs typeface="Times New Roman" panose="02020603050405020304" pitchFamily="18" charset="0"/>
            </a:endParaRPr>
          </a:p>
          <a:p>
            <a:pPr lvl="0" indent="0">
              <a:lnSpc>
                <a:spcPct val="200000"/>
              </a:lnSpc>
              <a:spcAft>
                <a:spcPts val="600"/>
              </a:spcAft>
              <a:buSzPct val="120000"/>
              <a:buFont typeface="Arial" panose="020B0604020202020204" pitchFamily="34" charset="0"/>
              <a:buNone/>
            </a:pPr>
            <a:r>
              <a:rPr lang="zh-CN" altLang="en-US" sz="1600" kern="100" dirty="0">
                <a:latin typeface="微软雅黑" panose="020B0503020204020204" pitchFamily="34" charset="-122"/>
                <a:ea typeface="微软雅黑" panose="020B0503020204020204" pitchFamily="34" charset="-122"/>
                <a:cs typeface="Times New Roman" panose="02020603050405020304" pitchFamily="18" charset="0"/>
              </a:rPr>
              <a:t>（M=7.250, SD=1.339；M=5.467, SD=1.819；M=5.875, SD=1.821）</a:t>
            </a:r>
            <a:endParaRPr lang="zh-CN" altLang="en-US" sz="1600" kern="100" dirty="0">
              <a:latin typeface="微软雅黑" panose="020B0503020204020204" pitchFamily="34" charset="-122"/>
              <a:ea typeface="微软雅黑" panose="020B0503020204020204" pitchFamily="34" charset="-122"/>
              <a:cs typeface="Times New Roman" panose="02020603050405020304" pitchFamily="18" charset="0"/>
            </a:endParaRPr>
          </a:p>
          <a:p>
            <a:pPr lvl="0" indent="0">
              <a:lnSpc>
                <a:spcPct val="200000"/>
              </a:lnSpc>
              <a:spcAft>
                <a:spcPts val="600"/>
              </a:spcAft>
              <a:buSzPct val="120000"/>
              <a:buFont typeface="Arial" panose="020B0604020202020204" pitchFamily="34" charset="0"/>
              <a:buNone/>
            </a:pPr>
            <a:r>
              <a:rPr lang="zh-CN" altLang="en-US" sz="1600" kern="100" dirty="0">
                <a:latin typeface="微软雅黑" panose="020B0503020204020204" pitchFamily="34" charset="-122"/>
                <a:ea typeface="微软雅黑" panose="020B0503020204020204" pitchFamily="34" charset="-122"/>
                <a:cs typeface="Times New Roman" panose="02020603050405020304" pitchFamily="18" charset="0"/>
              </a:rPr>
              <a:t>（</a:t>
            </a:r>
            <a:r>
              <a:rPr lang="en-US" altLang="zh-CN" sz="1600" kern="100" dirty="0">
                <a:latin typeface="微软雅黑" panose="020B0503020204020204" pitchFamily="34" charset="-122"/>
                <a:ea typeface="微软雅黑" panose="020B0503020204020204" pitchFamily="34" charset="-122"/>
                <a:cs typeface="Times New Roman" panose="02020603050405020304" pitchFamily="18" charset="0"/>
              </a:rPr>
              <a:t>3</a:t>
            </a:r>
            <a:r>
              <a:rPr lang="zh-CN" altLang="en-US" sz="1600" kern="100" dirty="0">
                <a:latin typeface="微软雅黑" panose="020B0503020204020204" pitchFamily="34" charset="-122"/>
                <a:ea typeface="微软雅黑" panose="020B0503020204020204" pitchFamily="34" charset="-122"/>
                <a:cs typeface="Times New Roman" panose="02020603050405020304" pitchFamily="18" charset="0"/>
              </a:rPr>
              <a:t>）</a:t>
            </a:r>
            <a:r>
              <a:rPr lang="zh-CN" altLang="en-US" sz="1600" kern="100" dirty="0">
                <a:latin typeface="微软雅黑" panose="020B0503020204020204" pitchFamily="34" charset="-122"/>
                <a:ea typeface="微软雅黑" panose="020B0503020204020204" pitchFamily="34" charset="-122"/>
                <a:cs typeface="Times New Roman" panose="02020603050405020304" pitchFamily="18" charset="0"/>
                <a:sym typeface="+mn-ea"/>
              </a:rPr>
              <a:t>完全自动驾驶下</a:t>
            </a:r>
            <a:r>
              <a:rPr lang="zh-CN" altLang="en-US" sz="1600" kern="100" dirty="0">
                <a:latin typeface="微软雅黑" panose="020B0503020204020204" pitchFamily="34" charset="-122"/>
                <a:ea typeface="微软雅黑" panose="020B0503020204020204" pitchFamily="34" charset="-122"/>
                <a:cs typeface="Times New Roman" panose="02020603050405020304" pitchFamily="18" charset="0"/>
                <a:sym typeface="+mn-ea"/>
              </a:rPr>
              <a:t>驾驶员的驾驶</a:t>
            </a:r>
            <a:r>
              <a:rPr lang="zh-CN" altLang="en-US" sz="1600" kern="100" dirty="0">
                <a:latin typeface="微软雅黑" panose="020B0503020204020204" pitchFamily="34" charset="-122"/>
                <a:ea typeface="微软雅黑" panose="020B0503020204020204" pitchFamily="34" charset="-122"/>
                <a:cs typeface="Times New Roman" panose="02020603050405020304" pitchFamily="18" charset="0"/>
                <a:sym typeface="+mn-ea"/>
              </a:rPr>
              <a:t>舒适度明显优于自动转向驾驶和自动速度控制的驾驶员</a:t>
            </a:r>
            <a:endParaRPr lang="zh-CN" altLang="en-US" sz="1600" kern="100" dirty="0">
              <a:latin typeface="微软雅黑" panose="020B0503020204020204" pitchFamily="34" charset="-122"/>
              <a:ea typeface="微软雅黑" panose="020B0503020204020204" pitchFamily="34" charset="-122"/>
              <a:cs typeface="Times New Roman" panose="02020603050405020304" pitchFamily="18" charset="0"/>
              <a:sym typeface="+mn-ea"/>
            </a:endParaRPr>
          </a:p>
          <a:p>
            <a:pPr lvl="0" indent="0">
              <a:lnSpc>
                <a:spcPct val="200000"/>
              </a:lnSpc>
              <a:spcAft>
                <a:spcPts val="600"/>
              </a:spcAft>
              <a:buSzPct val="120000"/>
              <a:buFont typeface="Arial" panose="020B0604020202020204" pitchFamily="34" charset="0"/>
              <a:buNone/>
            </a:pPr>
            <a:r>
              <a:rPr lang="zh-CN" altLang="en-US" sz="1600" kern="100" dirty="0">
                <a:latin typeface="微软雅黑" panose="020B0503020204020204" pitchFamily="34" charset="-122"/>
                <a:ea typeface="微软雅黑" panose="020B0503020204020204" pitchFamily="34" charset="-122"/>
                <a:cs typeface="Times New Roman" panose="02020603050405020304" pitchFamily="18" charset="0"/>
                <a:sym typeface="+mn-ea"/>
              </a:rPr>
              <a:t>（M=6.990, SD=1.635；M=5.042, SD=1.817；M=5.510, SD=1.444）</a:t>
            </a:r>
            <a:endParaRPr lang="zh-CN" altLang="en-US" sz="1600" kern="100" dirty="0">
              <a:latin typeface="微软雅黑" panose="020B0503020204020204" pitchFamily="34" charset="-122"/>
              <a:ea typeface="微软雅黑" panose="020B0503020204020204" pitchFamily="34" charset="-122"/>
              <a:cs typeface="Times New Roman" panose="02020603050405020304" pitchFamily="18" charset="0"/>
              <a:sym typeface="+mn-ea"/>
            </a:endParaRPr>
          </a:p>
          <a:p>
            <a:pPr lvl="0" indent="0">
              <a:lnSpc>
                <a:spcPct val="200000"/>
              </a:lnSpc>
              <a:spcAft>
                <a:spcPts val="600"/>
              </a:spcAft>
              <a:buSzPct val="120000"/>
              <a:buFont typeface="Arial" panose="020B0604020202020204" pitchFamily="34" charset="0"/>
              <a:buNone/>
            </a:pPr>
            <a:endParaRPr lang="zh-CN" altLang="en-US" sz="1600" kern="100" dirty="0">
              <a:latin typeface="微软雅黑" panose="020B0503020204020204" pitchFamily="34" charset="-122"/>
              <a:ea typeface="微软雅黑" panose="020B0503020204020204" pitchFamily="34" charset="-122"/>
              <a:cs typeface="Times New Roman" panose="02020603050405020304" pitchFamily="18" charset="0"/>
            </a:endParaRPr>
          </a:p>
          <a:p>
            <a:pPr lvl="0" indent="0">
              <a:lnSpc>
                <a:spcPct val="200000"/>
              </a:lnSpc>
              <a:spcAft>
                <a:spcPts val="600"/>
              </a:spcAft>
              <a:buSzPct val="120000"/>
              <a:buFont typeface="Arial" panose="020B0604020202020204" pitchFamily="34" charset="0"/>
              <a:buNone/>
            </a:pPr>
            <a:r>
              <a:rPr lang="en-US" altLang="zh-CN" sz="1600" kern="100" dirty="0">
                <a:latin typeface="微软雅黑" panose="020B0503020204020204" pitchFamily="34" charset="-122"/>
                <a:ea typeface="微软雅黑" panose="020B0503020204020204" pitchFamily="34" charset="-122"/>
                <a:cs typeface="Times New Roman" panose="02020603050405020304" pitchFamily="18" charset="0"/>
              </a:rPr>
              <a:t>	</a:t>
            </a:r>
            <a:endParaRPr lang="en-US" altLang="zh-CN" sz="1600" kern="100" dirty="0">
              <a:latin typeface="微软雅黑" panose="020B0503020204020204" pitchFamily="34" charset="-122"/>
              <a:ea typeface="微软雅黑" panose="020B0503020204020204" pitchFamily="34" charset="-122"/>
              <a:cs typeface="Times New Roman" panose="02020603050405020304" pitchFamily="18" charset="0"/>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矩形 6"/>
          <p:cNvSpPr/>
          <p:nvPr/>
        </p:nvSpPr>
        <p:spPr>
          <a:xfrm>
            <a:off x="1426054" y="247676"/>
            <a:ext cx="810644" cy="553085"/>
          </a:xfrm>
          <a:prstGeom prst="rect">
            <a:avLst/>
          </a:prstGeom>
        </p:spPr>
        <p:txBody>
          <a:bodyPr wrap="square">
            <a:spAutoFit/>
          </a:bodyPr>
          <a:lstStyle/>
          <a:p>
            <a:r>
              <a:rPr lang="en-US" altLang="zh-CN" sz="2400" b="1" dirty="0">
                <a:solidFill>
                  <a:srgbClr val="CD2626"/>
                </a:solidFill>
                <a:latin typeface="微软雅黑" panose="020B0503020204020204" pitchFamily="34" charset="-122"/>
                <a:ea typeface="微软雅黑" panose="020B0503020204020204" pitchFamily="34" charset="-122"/>
                <a:cs typeface="Arial" panose="020B0604020202020204" pitchFamily="34" charset="0"/>
              </a:rPr>
              <a:t>02</a:t>
            </a:r>
            <a:r>
              <a:rPr lang="en-US" altLang="zh-CN" sz="3000" b="1" dirty="0">
                <a:solidFill>
                  <a:srgbClr val="CD2626"/>
                </a:solidFill>
                <a:latin typeface="Arial" panose="020B0604020202020204" pitchFamily="34" charset="0"/>
                <a:cs typeface="Arial" panose="020B0604020202020204" pitchFamily="34" charset="0"/>
              </a:rPr>
              <a:t> </a:t>
            </a:r>
            <a:endParaRPr lang="zh-CN" altLang="en-US" sz="3000" b="1" dirty="0">
              <a:solidFill>
                <a:srgbClr val="CD2626"/>
              </a:solidFill>
              <a:latin typeface="Arial" panose="020B0604020202020204" pitchFamily="34" charset="0"/>
              <a:cs typeface="Arial" panose="020B0604020202020204" pitchFamily="34" charset="0"/>
            </a:endParaRPr>
          </a:p>
        </p:txBody>
      </p:sp>
      <p:sp>
        <p:nvSpPr>
          <p:cNvPr id="8" name="文本框 7"/>
          <p:cNvSpPr txBox="1"/>
          <p:nvPr/>
        </p:nvSpPr>
        <p:spPr>
          <a:xfrm>
            <a:off x="1992593" y="273047"/>
            <a:ext cx="4234396" cy="553085"/>
          </a:xfrm>
          <a:prstGeom prst="rect">
            <a:avLst/>
          </a:prstGeom>
          <a:noFill/>
        </p:spPr>
        <p:txBody>
          <a:bodyPr wrap="square" rtlCol="0">
            <a:spAutoFit/>
          </a:bodyPr>
          <a:lstStyle/>
          <a:p>
            <a:pPr algn="l">
              <a:lnSpc>
                <a:spcPct val="125000"/>
              </a:lnSpc>
            </a:pPr>
            <a:r>
              <a:rPr lang="zh-CN" altLang="en-US" sz="2400" b="1" dirty="0">
                <a:solidFill>
                  <a:schemeClr val="tx1">
                    <a:lumMod val="85000"/>
                    <a:lumOff val="15000"/>
                  </a:schemeClr>
                </a:solidFill>
                <a:latin typeface="微软雅黑" panose="020B0503020204020204" pitchFamily="34" charset="-122"/>
                <a:ea typeface="微软雅黑" panose="020B0503020204020204" pitchFamily="34" charset="-122"/>
                <a:cs typeface="Arial" panose="020B0604020202020204" pitchFamily="34" charset="0"/>
              </a:rPr>
              <a:t>智能汽车</a:t>
            </a:r>
            <a:r>
              <a:rPr lang="zh-CN" altLang="en-US" sz="2400" b="1" dirty="0">
                <a:solidFill>
                  <a:schemeClr val="tx1">
                    <a:lumMod val="85000"/>
                    <a:lumOff val="15000"/>
                  </a:schemeClr>
                </a:solidFill>
                <a:latin typeface="微软雅黑" panose="020B0503020204020204" pitchFamily="34" charset="-122"/>
                <a:ea typeface="微软雅黑" panose="020B0503020204020204" pitchFamily="34" charset="-122"/>
                <a:cs typeface="Arial" panose="020B0604020202020204" pitchFamily="34" charset="0"/>
              </a:rPr>
              <a:t>驾驶</a:t>
            </a:r>
            <a:endParaRPr lang="zh-CN" altLang="en-US" sz="2400" b="1" dirty="0">
              <a:solidFill>
                <a:schemeClr val="tx1">
                  <a:lumMod val="85000"/>
                  <a:lumOff val="15000"/>
                </a:schemeClr>
              </a:solidFill>
              <a:latin typeface="微软雅黑" panose="020B0503020204020204" pitchFamily="34" charset="-122"/>
              <a:ea typeface="微软雅黑" panose="020B0503020204020204" pitchFamily="34" charset="-122"/>
              <a:cs typeface="Arial" panose="020B0604020202020204" pitchFamily="34" charset="0"/>
            </a:endParaRPr>
          </a:p>
        </p:txBody>
      </p:sp>
      <p:sp>
        <p:nvSpPr>
          <p:cNvPr id="3" name="矩形 2"/>
          <p:cNvSpPr/>
          <p:nvPr/>
        </p:nvSpPr>
        <p:spPr>
          <a:xfrm>
            <a:off x="1086522" y="1949638"/>
            <a:ext cx="10853432" cy="583565"/>
          </a:xfrm>
          <a:prstGeom prst="rect">
            <a:avLst/>
          </a:prstGeom>
        </p:spPr>
        <p:txBody>
          <a:bodyPr wrap="square">
            <a:spAutoFit/>
          </a:bodyPr>
          <a:lstStyle/>
          <a:p>
            <a:pPr lvl="0">
              <a:lnSpc>
                <a:spcPct val="200000"/>
              </a:lnSpc>
              <a:spcAft>
                <a:spcPts val="600"/>
              </a:spcAft>
              <a:buSzPct val="120000"/>
            </a:pPr>
            <a:r>
              <a:rPr lang="en-US" altLang="zh-CN" sz="1600" kern="100" dirty="0">
                <a:latin typeface="微软雅黑" panose="020B0503020204020204" pitchFamily="34" charset="-122"/>
                <a:ea typeface="微软雅黑" panose="020B0503020204020204" pitchFamily="34" charset="-122"/>
                <a:cs typeface="Times New Roman" panose="02020603050405020304" pitchFamily="18" charset="0"/>
              </a:rPr>
              <a:t>	</a:t>
            </a:r>
            <a:endParaRPr lang="en-US" altLang="zh-CN" sz="1600" kern="100" dirty="0">
              <a:latin typeface="微软雅黑" panose="020B0503020204020204" pitchFamily="34" charset="-122"/>
              <a:ea typeface="微软雅黑" panose="020B0503020204020204" pitchFamily="34" charset="-122"/>
              <a:cs typeface="Times New Roman" panose="02020603050405020304" pitchFamily="18" charset="0"/>
            </a:endParaRPr>
          </a:p>
        </p:txBody>
      </p:sp>
      <mc:AlternateContent xmlns:mc="http://schemas.openxmlformats.org/markup-compatibility/2006">
        <mc:Choice xmlns:a14="http://schemas.microsoft.com/office/drawing/2010/main" Requires="a14">
          <p:sp>
            <p:nvSpPr>
              <p:cNvPr id="2" name="文本框 1"/>
              <p:cNvSpPr txBox="1"/>
              <p:nvPr/>
            </p:nvSpPr>
            <p:spPr>
              <a:xfrm>
                <a:off x="193675" y="949325"/>
                <a:ext cx="11934190" cy="4822190"/>
              </a:xfrm>
              <a:prstGeom prst="rect">
                <a:avLst/>
              </a:prstGeom>
              <a:noFill/>
            </p:spPr>
            <p:txBody>
              <a:bodyPr wrap="square" rtlCol="0">
                <a:spAutoFit/>
              </a:bodyPr>
              <a:p>
                <a:pPr marL="285750" indent="-285750">
                  <a:buFont typeface="Arial" panose="020B0604020202020204" pitchFamily="34" charset="0"/>
                  <a:buChar char="•"/>
                </a:pPr>
                <a:r>
                  <a:rPr lang="zh-CN" altLang="en-US"/>
                  <a:t>调研</a:t>
                </a:r>
                <a:r>
                  <a:rPr lang="zh-CN" altLang="en-US"/>
                  <a:t>三</a:t>
                </a:r>
                <a:endParaRPr lang="zh-CN" altLang="en-US"/>
              </a:p>
              <a:p>
                <a:pPr lvl="2" indent="0">
                  <a:buFont typeface="Arial" panose="020B0604020202020204" pitchFamily="34" charset="0"/>
                  <a:buNone/>
                </a:pPr>
                <a:r>
                  <a:rPr lang="zh-CN" altLang="en-US">
                    <a:solidFill>
                      <a:schemeClr val="tx1"/>
                    </a:solidFill>
                  </a:rPr>
                  <a:t>自变量：驾驶辅助系统有无数字语音助手（</a:t>
                </a:r>
                <a:r>
                  <a:rPr lang="en-US" altLang="zh-CN">
                    <a:solidFill>
                      <a:schemeClr val="tx1"/>
                    </a:solidFill>
                  </a:rPr>
                  <a:t>VA</a:t>
                </a:r>
                <a:r>
                  <a:rPr lang="zh-CN" altLang="en-US">
                    <a:solidFill>
                      <a:schemeClr val="tx1"/>
                    </a:solidFill>
                  </a:rPr>
                  <a:t>）及其他协变量</a:t>
                </a:r>
                <a:r>
                  <a:rPr lang="zh-CN" altLang="en-US">
                    <a:sym typeface="+mn-ea"/>
                  </a:rPr>
                  <a:t>（如年龄、经验、性别、使用语音</a:t>
                </a:r>
                <a:endParaRPr lang="zh-CN" altLang="en-US">
                  <a:solidFill>
                    <a:schemeClr val="tx1"/>
                  </a:solidFill>
                </a:endParaRPr>
              </a:p>
              <a:p>
                <a:pPr lvl="2" indent="0">
                  <a:buFont typeface="Arial" panose="020B0604020202020204" pitchFamily="34" charset="0"/>
                  <a:buNone/>
                </a:pPr>
                <a:r>
                  <a:rPr lang="zh-CN" altLang="en-US">
                    <a:sym typeface="+mn-ea"/>
                  </a:rPr>
                  <a:t> </a:t>
                </a:r>
                <a:r>
                  <a:rPr lang="en-US" altLang="zh-CN">
                    <a:sym typeface="+mn-ea"/>
                  </a:rPr>
                  <a:t>              </a:t>
                </a:r>
                <a:r>
                  <a:rPr lang="zh-CN" altLang="en-US">
                    <a:sym typeface="+mn-ea"/>
                  </a:rPr>
                  <a:t>助手的频率等</a:t>
                </a:r>
                <a:r>
                  <a:rPr lang="zh-CN" altLang="en-US" b="1">
                    <a:sym typeface="+mn-ea"/>
                  </a:rPr>
                  <a:t>驾驶员特征</a:t>
                </a:r>
                <a14:m>
                  <m:oMath xmlns:m="http://schemas.openxmlformats.org/officeDocument/2006/math">
                    <m:r>
                      <a:rPr lang="en-US" altLang="zh-CN">
                        <a:solidFill>
                          <a:schemeClr val="tx1"/>
                        </a:solidFill>
                        <a:latin typeface="Cambria Math" panose="02040503050406030204" charset="0"/>
                      </a:rPr>
                      <m:t> ）</m:t>
                    </m:r>
                  </m:oMath>
                </a14:m>
                <a:endParaRPr lang="zh-CN" altLang="en-US">
                  <a:solidFill>
                    <a:schemeClr val="tx1"/>
                  </a:solidFill>
                </a:endParaRPr>
              </a:p>
              <a:p>
                <a:pPr marL="742950" lvl="1" indent="-285750">
                  <a:buFont typeface="Arial" panose="020B0604020202020204" pitchFamily="34" charset="0"/>
                  <a:buChar char="•"/>
                </a:pPr>
                <a:r>
                  <a:rPr lang="zh-CN" altLang="en-US">
                    <a:solidFill>
                      <a:schemeClr val="tx1"/>
                    </a:solidFill>
                  </a:rPr>
                  <a:t>研究方法：</a:t>
                </a:r>
                <a:endParaRPr lang="zh-CN" altLang="en-US">
                  <a:solidFill>
                    <a:schemeClr val="tx1"/>
                  </a:solidFill>
                </a:endParaRPr>
              </a:p>
              <a:p>
                <a:pPr marL="1200150" lvl="2" indent="-285750">
                  <a:buFont typeface="Arial" panose="020B0604020202020204" pitchFamily="34" charset="0"/>
                  <a:buChar char="•"/>
                </a:pPr>
                <a:r>
                  <a:rPr lang="zh-CN" altLang="en-US">
                    <a:solidFill>
                      <a:schemeClr val="tx1"/>
                    </a:solidFill>
                  </a:rPr>
                  <a:t>接管时间：从发出接管请求到驾驶员准备完毕，手握方向盘、脚踩踏板、向前注视道路中的</a:t>
                </a:r>
                <a:r>
                  <a:rPr lang="zh-CN" altLang="en-US">
                    <a:solidFill>
                      <a:schemeClr val="tx1"/>
                    </a:solidFill>
                  </a:rPr>
                  <a:t>最大值</a:t>
                </a:r>
                <a:r>
                  <a:rPr lang="en-US" altLang="zh-CN">
                    <a:solidFill>
                      <a:schemeClr val="tx1"/>
                    </a:solidFill>
                  </a:rPr>
                  <a:t>                    </a:t>
                </a:r>
                <a:endParaRPr lang="en-US" altLang="zh-CN">
                  <a:solidFill>
                    <a:schemeClr val="tx1"/>
                  </a:solidFill>
                </a:endParaRPr>
              </a:p>
              <a:p>
                <a:pPr marL="1200150" lvl="2" indent="-285750">
                  <a:buFont typeface="Arial" panose="020B0604020202020204" pitchFamily="34" charset="0"/>
                  <a:buChar char="•"/>
                </a:pPr>
                <a:r>
                  <a:rPr lang="zh-CN" altLang="en-US">
                    <a:solidFill>
                      <a:schemeClr val="tx1"/>
                    </a:solidFill>
                  </a:rPr>
                  <a:t>观察变量：</a:t>
                </a:r>
                <a:r>
                  <a:rPr lang="en-US" altLang="zh-CN">
                    <a:solidFill>
                      <a:schemeClr val="tx1"/>
                    </a:solidFill>
                  </a:rPr>
                  <a:t>              </a:t>
                </a:r>
                <a:r>
                  <a:rPr lang="zh-CN" altLang="en-US">
                    <a:solidFill>
                      <a:schemeClr val="tx1"/>
                    </a:solidFill>
                  </a:rPr>
                  <a:t>瞳孔直径、眨眼频率、眨眼持续时间、</a:t>
                </a:r>
                <a:r>
                  <a:rPr lang="zh-CN" altLang="en-US">
                    <a:sym typeface="+mn-ea"/>
                  </a:rPr>
                  <a:t>对兴趣区域的凝视行为（视觉行为参</a:t>
                </a:r>
                <a14:m>
                  <m:oMath xmlns:m="http://schemas.openxmlformats.org/officeDocument/2006/math">
                    <m:r>
                      <a:rPr lang="zh-CN" altLang="en-US">
                        <a:solidFill>
                          <a:schemeClr val="tx1"/>
                        </a:solidFill>
                        <a:latin typeface="Cambria Math" panose="02040503050406030204" charset="0"/>
                      </a:rPr>
                      <m:t>数</m:t>
                    </m:r>
                  </m:oMath>
                </a14:m>
                <a:r>
                  <a:rPr lang="zh-CN" altLang="en-US">
                    <a:solidFill>
                      <a:schemeClr val="tx1"/>
                    </a:solidFill>
                  </a:rPr>
                  <a:t>）</a:t>
                </a:r>
                <a:r>
                  <a:rPr lang="en-US" altLang="zh-CN">
                    <a:solidFill>
                      <a:schemeClr val="tx1"/>
                    </a:solidFill>
                  </a:rPr>
                  <a:t>           </a:t>
                </a:r>
                <a:endParaRPr lang="en-US" altLang="zh-CN">
                  <a:solidFill>
                    <a:schemeClr val="tx1"/>
                  </a:solidFill>
                </a:endParaRPr>
              </a:p>
              <a:p>
                <a:pPr lvl="2" indent="0">
                  <a:buFont typeface="Arial" panose="020B0604020202020204" pitchFamily="34" charset="0"/>
                  <a:buNone/>
                </a:pPr>
                <a:r>
                  <a:rPr lang="en-US" altLang="zh-CN">
                    <a:solidFill>
                      <a:schemeClr val="tx1"/>
                    </a:solidFill>
                  </a:rPr>
                  <a:t>                                      </a:t>
                </a:r>
                <a:endParaRPr lang="en-US" altLang="zh-CN">
                  <a:solidFill>
                    <a:schemeClr val="tx1"/>
                  </a:solidFill>
                </a:endParaRPr>
              </a:p>
              <a:p>
                <a:pPr lvl="2" indent="0">
                  <a:buFont typeface="Arial" panose="020B0604020202020204" pitchFamily="34" charset="0"/>
                  <a:buNone/>
                </a:pPr>
                <a:r>
                  <a:rPr lang="en-US" altLang="zh-CN">
                    <a:solidFill>
                      <a:schemeClr val="tx1"/>
                    </a:solidFill>
                  </a:rPr>
                  <a:t>                                     KSS</a:t>
                </a:r>
                <a:r>
                  <a:rPr lang="zh-CN" altLang="en-US">
                    <a:solidFill>
                      <a:schemeClr val="tx1"/>
                    </a:solidFill>
                  </a:rPr>
                  <a:t>困倦量表、</a:t>
                </a:r>
                <a:r>
                  <a:rPr lang="en-US" altLang="zh-CN">
                    <a:sym typeface="+mn-ea"/>
                  </a:rPr>
                  <a:t>NASA-TLX工作负荷指数</a:t>
                </a:r>
                <a:endParaRPr lang="zh-CN" altLang="en-US">
                  <a:solidFill>
                    <a:schemeClr val="tx1"/>
                  </a:solidFill>
                </a:endParaRPr>
              </a:p>
              <a:p>
                <a:pPr lvl="1" indent="0">
                  <a:buFont typeface="Arial" panose="020B0604020202020204" pitchFamily="34" charset="0"/>
                  <a:buNone/>
                </a:pPr>
                <a:r>
                  <a:rPr lang="en-US" altLang="zh-CN">
                    <a:solidFill>
                      <a:schemeClr val="tx1"/>
                    </a:solidFill>
                  </a:rPr>
                  <a:t>                            </a:t>
                </a:r>
                <a:r>
                  <a:rPr lang="zh-CN" altLang="en-US">
                    <a:solidFill>
                      <a:schemeClr val="tx1"/>
                    </a:solidFill>
                  </a:rPr>
                  <a:t>情景感知能力：接管时间</a:t>
                </a:r>
                <a:r>
                  <a:rPr lang="en-US" altLang="zh-CN">
                    <a:solidFill>
                      <a:schemeClr val="tx1"/>
                    </a:solidFill>
                  </a:rPr>
                  <a:t>             </a:t>
                </a:r>
                <a:endParaRPr lang="en-US" altLang="zh-CN">
                  <a:solidFill>
                    <a:schemeClr val="tx1"/>
                  </a:solidFill>
                </a:endParaRPr>
              </a:p>
              <a:p>
                <a:pPr marL="1200150" lvl="2" indent="-285750">
                  <a:buFont typeface="Arial" panose="020B0604020202020204" pitchFamily="34" charset="0"/>
                  <a:buChar char="•"/>
                </a:pPr>
                <a:r>
                  <a:rPr lang="zh-CN" altLang="en-US">
                    <a:solidFill>
                      <a:schemeClr val="tx1"/>
                    </a:solidFill>
                  </a:rPr>
                  <a:t>环境设置：交通标志、交通信号、施工</a:t>
                </a:r>
                <a:r>
                  <a:rPr lang="zh-CN" altLang="en-US">
                    <a:solidFill>
                      <a:schemeClr val="tx1"/>
                    </a:solidFill>
                  </a:rPr>
                  <a:t>区域</a:t>
                </a:r>
                <a:endParaRPr lang="zh-CN" altLang="en-US">
                  <a:solidFill>
                    <a:schemeClr val="tx1"/>
                  </a:solidFill>
                </a:endParaRPr>
              </a:p>
              <a:p>
                <a:pPr marL="1200150" lvl="2" indent="-285750">
                  <a:buFont typeface="Arial" panose="020B0604020202020204" pitchFamily="34" charset="0"/>
                  <a:buChar char="•"/>
                </a:pPr>
                <a:r>
                  <a:rPr lang="zh-CN" altLang="en-US">
                    <a:latin typeface="Cambria Math" panose="02040503050406030204" charset="0"/>
                    <a:cs typeface="Cambria Math" panose="02040503050406030204" charset="0"/>
                    <a:sym typeface="+mn-ea"/>
                  </a:rPr>
                  <a:t>统计学方法：</a:t>
                </a:r>
                <a:r>
                  <a:rPr lang="en-US" altLang="zh-CN">
                    <a:latin typeface="Cambria Math" panose="02040503050406030204" charset="0"/>
                    <a:cs typeface="Cambria Math" panose="02040503050406030204" charset="0"/>
                    <a:sym typeface="+mn-ea"/>
                  </a:rPr>
                  <a:t>t</a:t>
                </a:r>
                <a:r>
                  <a:rPr lang="zh-CN" altLang="en-US">
                    <a:latin typeface="Cambria Math" panose="02040503050406030204" charset="0"/>
                    <a:cs typeface="Cambria Math" panose="02040503050406030204" charset="0"/>
                    <a:sym typeface="+mn-ea"/>
                  </a:rPr>
                  <a:t>检验、Wilcoxon符号秩检验分析警惕性</a:t>
                </a:r>
                <a:endParaRPr lang="zh-CN" altLang="en-US">
                  <a:solidFill>
                    <a:schemeClr val="tx1"/>
                  </a:solidFill>
                </a:endParaRPr>
              </a:p>
              <a:p>
                <a:pPr marL="1200150" lvl="2" indent="-285750">
                  <a:buFont typeface="Arial" panose="020B0604020202020204" pitchFamily="34" charset="0"/>
                  <a:buChar char="•"/>
                </a:pPr>
                <a:r>
                  <a:rPr lang="zh-CN" altLang="en-US">
                    <a:solidFill>
                      <a:schemeClr val="tx1"/>
                    </a:solidFill>
                  </a:rPr>
                  <a:t>建模方法：</a:t>
                </a:r>
                <a:r>
                  <a:rPr lang="zh-CN" altLang="en-US" b="1">
                    <a:solidFill>
                      <a:schemeClr val="tx1"/>
                    </a:solidFill>
                  </a:rPr>
                  <a:t>参数持续时间建模方法</a:t>
                </a:r>
                <a:r>
                  <a:rPr lang="zh-CN" altLang="en-US">
                    <a:solidFill>
                      <a:schemeClr val="tx1"/>
                    </a:solidFill>
                  </a:rPr>
                  <a:t>对接管时间进行建模分析情境感知</a:t>
                </a:r>
                <a:r>
                  <a:rPr lang="zh-CN" altLang="en-US">
                    <a:solidFill>
                      <a:schemeClr val="tx1"/>
                    </a:solidFill>
                  </a:rPr>
                  <a:t>能力</a:t>
                </a:r>
                <a:endParaRPr lang="zh-CN" altLang="en-US">
                  <a:solidFill>
                    <a:schemeClr val="tx1"/>
                  </a:solidFill>
                </a:endParaRPr>
              </a:p>
              <a:p>
                <a:pPr lvl="2" indent="0">
                  <a:buFont typeface="Arial" panose="020B0604020202020204" pitchFamily="34" charset="0"/>
                  <a:buNone/>
                </a:pPr>
                <a:r>
                  <a:rPr lang="en-US" altLang="zh-CN">
                    <a:solidFill>
                      <a:schemeClr val="tx1"/>
                    </a:solidFill>
                  </a:rPr>
                  <a:t>                       ln(T)=</a:t>
                </a:r>
                <a14:m>
                  <m:oMath xmlns:m="http://schemas.openxmlformats.org/officeDocument/2006/math">
                    <m:r>
                      <a:rPr lang="en-US" altLang="zh-CN" i="1">
                        <a:solidFill>
                          <a:schemeClr val="tx1"/>
                        </a:solidFill>
                        <a:latin typeface="Cambria Math" panose="02040503050406030204" charset="0"/>
                        <a:cs typeface="Cambria Math" panose="02040503050406030204" charset="0"/>
                      </a:rPr>
                      <m:t>𝛽</m:t>
                    </m:r>
                    <m:r>
                      <a:rPr lang="en-US" altLang="zh-CN" i="1">
                        <a:solidFill>
                          <a:schemeClr val="tx1"/>
                        </a:solidFill>
                        <a:latin typeface="Cambria Math" panose="02040503050406030204" charset="0"/>
                        <a:cs typeface="Cambria Math" panose="02040503050406030204" charset="0"/>
                      </a:rPr>
                      <m:t>𝑋</m:t>
                    </m:r>
                    <m:r>
                      <a:rPr lang="en-US" altLang="zh-CN" i="1">
                        <a:solidFill>
                          <a:schemeClr val="tx1"/>
                        </a:solidFill>
                        <a:latin typeface="Cambria Math" panose="02040503050406030204" charset="0"/>
                        <a:cs typeface="Cambria Math" panose="02040503050406030204" charset="0"/>
                      </a:rPr>
                      <m:t>+</m:t>
                    </m:r>
                    <m:r>
                      <a:rPr lang="en-US" altLang="zh-CN" i="1">
                        <a:solidFill>
                          <a:schemeClr val="tx1"/>
                        </a:solidFill>
                        <a:latin typeface="Cambria Math" panose="02040503050406030204" charset="0"/>
                        <a:cs typeface="Cambria Math" panose="02040503050406030204" charset="0"/>
                      </a:rPr>
                      <m:t>𝜖</m:t>
                    </m:r>
                    <m:r>
                      <a:rPr lang="en-US" altLang="zh-CN" i="1">
                        <a:solidFill>
                          <a:schemeClr val="tx1"/>
                        </a:solidFill>
                        <a:latin typeface="Cambria Math" panose="02040503050406030204" charset="0"/>
                        <a:cs typeface="Cambria Math" panose="02040503050406030204" charset="0"/>
                      </a:rPr>
                      <m:t>，</m:t>
                    </m:r>
                    <m:r>
                      <a:rPr lang="en-US" altLang="zh-CN" i="1">
                        <a:solidFill>
                          <a:schemeClr val="tx1"/>
                        </a:solidFill>
                        <a:latin typeface="Cambria Math" panose="02040503050406030204" charset="0"/>
                        <a:cs typeface="Cambria Math" panose="02040503050406030204" charset="0"/>
                      </a:rPr>
                      <m:t>𝑋</m:t>
                    </m:r>
                  </m:oMath>
                </a14:m>
                <a:r>
                  <a:rPr lang="zh-CN" altLang="en-US">
                    <a:solidFill>
                      <a:schemeClr val="tx1"/>
                    </a:solidFill>
                    <a:latin typeface="Cambria Math" panose="02040503050406030204" charset="0"/>
                    <a:cs typeface="Cambria Math" panose="02040503050406030204" charset="0"/>
                  </a:rPr>
                  <a:t>：可能</a:t>
                </a:r>
                <a:r>
                  <a:rPr lang="zh-CN" altLang="en-US">
                    <a:solidFill>
                      <a:schemeClr val="tx1"/>
                    </a:solidFill>
                  </a:rPr>
                  <a:t>对接管时间存在影响的所有协变量集</a:t>
                </a:r>
                <a:endParaRPr lang="en-US" altLang="zh-CN">
                  <a:solidFill>
                    <a:schemeClr val="tx1"/>
                  </a:solidFill>
                </a:endParaRPr>
              </a:p>
              <a:p>
                <a:pPr lvl="2" indent="0">
                  <a:buFont typeface="Arial" panose="020B0604020202020204" pitchFamily="34" charset="0"/>
                  <a:buNone/>
                </a:pPr>
                <a:r>
                  <a:rPr lang="en-US" altLang="zh-CN">
                    <a:solidFill>
                      <a:schemeClr val="tx1"/>
                    </a:solidFill>
                  </a:rPr>
                  <a:t>                                               </a:t>
                </a:r>
                <a14:m>
                  <m:oMath xmlns:m="http://schemas.openxmlformats.org/officeDocument/2006/math">
                    <m:r>
                      <a:rPr lang="en-US" altLang="zh-CN" i="1">
                        <a:solidFill>
                          <a:schemeClr val="tx1"/>
                        </a:solidFill>
                        <a:latin typeface="Cambria Math" panose="02040503050406030204" charset="0"/>
                        <a:cs typeface="Cambria Math" panose="02040503050406030204" charset="0"/>
                      </a:rPr>
                      <m:t>𝜀</m:t>
                    </m:r>
                  </m:oMath>
                </a14:m>
                <a:r>
                  <a:rPr lang="zh-CN" altLang="en-US">
                    <a:solidFill>
                      <a:schemeClr val="tx1"/>
                    </a:solidFill>
                    <a:latin typeface="Cambria Math" panose="02040503050406030204" charset="0"/>
                    <a:cs typeface="Cambria Math" panose="02040503050406030204" charset="0"/>
                  </a:rPr>
                  <a:t>：误差项</a:t>
                </a:r>
                <a:endParaRPr lang="zh-CN" altLang="en-US">
                  <a:solidFill>
                    <a:schemeClr val="tx1"/>
                  </a:solidFill>
                  <a:latin typeface="Cambria Math" panose="02040503050406030204" charset="0"/>
                  <a:cs typeface="Cambria Math" panose="02040503050406030204" charset="0"/>
                </a:endParaRPr>
              </a:p>
              <a:p>
                <a:pPr lvl="1" indent="0">
                  <a:buFont typeface="Arial" panose="020B0604020202020204" pitchFamily="34" charset="0"/>
                  <a:buNone/>
                </a:pPr>
                <a:endParaRPr lang="zh-CN" altLang="en-US">
                  <a:solidFill>
                    <a:schemeClr val="tx1"/>
                  </a:solidFill>
                </a:endParaRPr>
              </a:p>
              <a:p>
                <a:pPr lvl="1" indent="0">
                  <a:buFont typeface="Arial" panose="020B0604020202020204" pitchFamily="34" charset="0"/>
                  <a:buNone/>
                </a:pPr>
                <a:r>
                  <a:rPr lang="zh-CN" altLang="en-US">
                    <a:solidFill>
                      <a:schemeClr val="tx1"/>
                    </a:solidFill>
                  </a:rPr>
                  <a:t> </a:t>
                </a:r>
                <a:r>
                  <a:rPr lang="en-US" altLang="zh-CN">
                    <a:solidFill>
                      <a:schemeClr val="tx1"/>
                    </a:solidFill>
                  </a:rPr>
                  <a:t>                                         </a:t>
                </a:r>
                <a:endParaRPr lang="zh-CN" altLang="en-US">
                  <a:solidFill>
                    <a:schemeClr val="tx1"/>
                  </a:solidFill>
                </a:endParaRPr>
              </a:p>
              <a:p>
                <a:pPr marL="742950" lvl="1" indent="-285750">
                  <a:buFont typeface="Arial" panose="020B0604020202020204" pitchFamily="34" charset="0"/>
                  <a:buChar char="•"/>
                </a:pPr>
                <a:endParaRPr lang="zh-CN" altLang="en-US">
                  <a:solidFill>
                    <a:schemeClr val="tx1"/>
                  </a:solidFill>
                </a:endParaRPr>
              </a:p>
            </p:txBody>
          </p:sp>
        </mc:Choice>
        <mc:Fallback>
          <p:sp>
            <p:nvSpPr>
              <p:cNvPr id="2" name="文本框 1"/>
              <p:cNvSpPr txBox="1">
                <a:spLocks noRot="1" noChangeAspect="1" noMove="1" noResize="1" noEditPoints="1" noAdjustHandles="1" noChangeArrowheads="1" noChangeShapeType="1" noTextEdit="1"/>
              </p:cNvSpPr>
              <p:nvPr/>
            </p:nvSpPr>
            <p:spPr>
              <a:xfrm>
                <a:off x="193675" y="949325"/>
                <a:ext cx="11934190" cy="4822190"/>
              </a:xfrm>
              <a:prstGeom prst="rect">
                <a:avLst/>
              </a:prstGeom>
              <a:blipFill rotWithShape="1">
                <a:blip r:embed="rId1"/>
                <a:stretch>
                  <a:fillRect/>
                </a:stretch>
              </a:blipFill>
            </p:spPr>
            <p:txBody>
              <a:bodyPr/>
              <a:lstStyle/>
              <a:p>
                <a:r>
                  <a:rPr lang="zh-CN" altLang="en-US">
                    <a:noFill/>
                  </a:rPr>
                  <a:t> </a:t>
                </a:r>
              </a:p>
            </p:txBody>
          </p:sp>
        </mc:Fallback>
      </mc:AlternateContent>
      <p:pic>
        <p:nvPicPr>
          <p:cNvPr id="4" name="图片 3"/>
          <p:cNvPicPr>
            <a:picLocks noChangeAspect="1"/>
          </p:cNvPicPr>
          <p:nvPr/>
        </p:nvPicPr>
        <p:blipFill>
          <a:blip r:embed="rId2"/>
          <a:srcRect r="-3638" b="43027"/>
          <a:stretch>
            <a:fillRect/>
          </a:stretch>
        </p:blipFill>
        <p:spPr>
          <a:xfrm>
            <a:off x="2536825" y="4982845"/>
            <a:ext cx="6875780" cy="1675130"/>
          </a:xfrm>
          <a:prstGeom prst="rect">
            <a:avLst/>
          </a:prstGeom>
        </p:spPr>
      </p:pic>
      <p:sp>
        <p:nvSpPr>
          <p:cNvPr id="12" name="左大括号 11"/>
          <p:cNvSpPr/>
          <p:nvPr/>
        </p:nvSpPr>
        <p:spPr>
          <a:xfrm>
            <a:off x="3399790" y="2514600"/>
            <a:ext cx="75565" cy="571500"/>
          </a:xfrm>
          <a:prstGeom prst="leftBrace">
            <a:avLst/>
          </a:prstGeom>
        </p:spPr>
        <p:style>
          <a:lnRef idx="1">
            <a:schemeClr val="accent1"/>
          </a:lnRef>
          <a:fillRef idx="0">
            <a:schemeClr val="accent1"/>
          </a:fillRef>
          <a:effectRef idx="0">
            <a:schemeClr val="accent1"/>
          </a:effectRef>
          <a:fontRef idx="minor">
            <a:schemeClr val="tx1"/>
          </a:fontRef>
        </p:style>
        <p:txBody>
          <a:bodyPr rtlCol="0" anchor="ctr"/>
          <a:p>
            <a:pPr algn="ctr"/>
            <a:endParaRPr lang="zh-CN" altLang="en-US"/>
          </a:p>
        </p:txBody>
      </p:sp>
      <p:sp>
        <p:nvSpPr>
          <p:cNvPr id="13" name="文本框 12"/>
          <p:cNvSpPr txBox="1"/>
          <p:nvPr/>
        </p:nvSpPr>
        <p:spPr>
          <a:xfrm>
            <a:off x="2432050" y="2616200"/>
            <a:ext cx="1209675" cy="368300"/>
          </a:xfrm>
          <a:prstGeom prst="rect">
            <a:avLst/>
          </a:prstGeom>
          <a:noFill/>
        </p:spPr>
        <p:txBody>
          <a:bodyPr wrap="square" rtlCol="0">
            <a:spAutoFit/>
          </a:bodyPr>
          <a:p>
            <a:r>
              <a:rPr lang="zh-CN" altLang="en-US"/>
              <a:t>警惕性</a:t>
            </a:r>
            <a:endParaRPr lang="zh-CN" altLang="en-US"/>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矩形 6"/>
          <p:cNvSpPr/>
          <p:nvPr/>
        </p:nvSpPr>
        <p:spPr>
          <a:xfrm>
            <a:off x="1426054" y="247676"/>
            <a:ext cx="810644" cy="553085"/>
          </a:xfrm>
          <a:prstGeom prst="rect">
            <a:avLst/>
          </a:prstGeom>
        </p:spPr>
        <p:txBody>
          <a:bodyPr wrap="square">
            <a:spAutoFit/>
          </a:bodyPr>
          <a:lstStyle/>
          <a:p>
            <a:r>
              <a:rPr lang="en-US" altLang="zh-CN" sz="2400" b="1" dirty="0">
                <a:solidFill>
                  <a:srgbClr val="CD2626"/>
                </a:solidFill>
                <a:latin typeface="微软雅黑" panose="020B0503020204020204" pitchFamily="34" charset="-122"/>
                <a:ea typeface="微软雅黑" panose="020B0503020204020204" pitchFamily="34" charset="-122"/>
                <a:cs typeface="Arial" panose="020B0604020202020204" pitchFamily="34" charset="0"/>
              </a:rPr>
              <a:t>02</a:t>
            </a:r>
            <a:r>
              <a:rPr lang="en-US" altLang="zh-CN" sz="3000" b="1" dirty="0">
                <a:solidFill>
                  <a:srgbClr val="CD2626"/>
                </a:solidFill>
                <a:latin typeface="Arial" panose="020B0604020202020204" pitchFamily="34" charset="0"/>
                <a:cs typeface="Arial" panose="020B0604020202020204" pitchFamily="34" charset="0"/>
              </a:rPr>
              <a:t> </a:t>
            </a:r>
            <a:endParaRPr lang="zh-CN" altLang="en-US" sz="3000" b="1" dirty="0">
              <a:solidFill>
                <a:srgbClr val="CD2626"/>
              </a:solidFill>
              <a:latin typeface="Arial" panose="020B0604020202020204" pitchFamily="34" charset="0"/>
              <a:cs typeface="Arial" panose="020B0604020202020204" pitchFamily="34" charset="0"/>
            </a:endParaRPr>
          </a:p>
        </p:txBody>
      </p:sp>
      <p:sp>
        <p:nvSpPr>
          <p:cNvPr id="8" name="文本框 7"/>
          <p:cNvSpPr txBox="1"/>
          <p:nvPr/>
        </p:nvSpPr>
        <p:spPr>
          <a:xfrm>
            <a:off x="1992593" y="273047"/>
            <a:ext cx="4234396" cy="553085"/>
          </a:xfrm>
          <a:prstGeom prst="rect">
            <a:avLst/>
          </a:prstGeom>
          <a:noFill/>
        </p:spPr>
        <p:txBody>
          <a:bodyPr wrap="square" rtlCol="0">
            <a:spAutoFit/>
          </a:bodyPr>
          <a:lstStyle/>
          <a:p>
            <a:pPr algn="l">
              <a:lnSpc>
                <a:spcPct val="125000"/>
              </a:lnSpc>
            </a:pPr>
            <a:r>
              <a:rPr lang="zh-CN" altLang="en-US" sz="2400" b="1" dirty="0">
                <a:solidFill>
                  <a:schemeClr val="tx1">
                    <a:lumMod val="85000"/>
                    <a:lumOff val="15000"/>
                  </a:schemeClr>
                </a:solidFill>
                <a:latin typeface="微软雅黑" panose="020B0503020204020204" pitchFamily="34" charset="-122"/>
                <a:ea typeface="微软雅黑" panose="020B0503020204020204" pitchFamily="34" charset="-122"/>
                <a:cs typeface="Arial" panose="020B0604020202020204" pitchFamily="34" charset="0"/>
              </a:rPr>
              <a:t>智能汽车</a:t>
            </a:r>
            <a:r>
              <a:rPr lang="zh-CN" altLang="en-US" sz="2400" b="1" dirty="0">
                <a:solidFill>
                  <a:schemeClr val="tx1">
                    <a:lumMod val="85000"/>
                    <a:lumOff val="15000"/>
                  </a:schemeClr>
                </a:solidFill>
                <a:latin typeface="微软雅黑" panose="020B0503020204020204" pitchFamily="34" charset="-122"/>
                <a:ea typeface="微软雅黑" panose="020B0503020204020204" pitchFamily="34" charset="-122"/>
                <a:cs typeface="Arial" panose="020B0604020202020204" pitchFamily="34" charset="0"/>
              </a:rPr>
              <a:t>驾驶</a:t>
            </a:r>
            <a:endParaRPr lang="zh-CN" altLang="en-US" sz="2400" b="1" dirty="0">
              <a:solidFill>
                <a:schemeClr val="tx1">
                  <a:lumMod val="85000"/>
                  <a:lumOff val="15000"/>
                </a:schemeClr>
              </a:solidFill>
              <a:latin typeface="微软雅黑" panose="020B0503020204020204" pitchFamily="34" charset="-122"/>
              <a:ea typeface="微软雅黑" panose="020B0503020204020204" pitchFamily="34" charset="-122"/>
              <a:cs typeface="Arial" panose="020B0604020202020204" pitchFamily="34" charset="0"/>
            </a:endParaRPr>
          </a:p>
        </p:txBody>
      </p:sp>
      <p:sp>
        <p:nvSpPr>
          <p:cNvPr id="3" name="矩形 2"/>
          <p:cNvSpPr/>
          <p:nvPr/>
        </p:nvSpPr>
        <p:spPr>
          <a:xfrm>
            <a:off x="1086522" y="1949638"/>
            <a:ext cx="10853432" cy="583565"/>
          </a:xfrm>
          <a:prstGeom prst="rect">
            <a:avLst/>
          </a:prstGeom>
        </p:spPr>
        <p:txBody>
          <a:bodyPr wrap="square">
            <a:spAutoFit/>
          </a:bodyPr>
          <a:lstStyle/>
          <a:p>
            <a:pPr lvl="0">
              <a:lnSpc>
                <a:spcPct val="200000"/>
              </a:lnSpc>
              <a:spcAft>
                <a:spcPts val="600"/>
              </a:spcAft>
              <a:buSzPct val="120000"/>
            </a:pPr>
            <a:r>
              <a:rPr lang="en-US" altLang="zh-CN" sz="1600" kern="100" dirty="0">
                <a:latin typeface="微软雅黑" panose="020B0503020204020204" pitchFamily="34" charset="-122"/>
                <a:ea typeface="微软雅黑" panose="020B0503020204020204" pitchFamily="34" charset="-122"/>
                <a:cs typeface="Times New Roman" panose="02020603050405020304" pitchFamily="18" charset="0"/>
              </a:rPr>
              <a:t>	</a:t>
            </a:r>
            <a:endParaRPr lang="en-US" altLang="zh-CN" sz="1600" kern="100" dirty="0">
              <a:latin typeface="微软雅黑" panose="020B0503020204020204" pitchFamily="34" charset="-122"/>
              <a:ea typeface="微软雅黑" panose="020B0503020204020204" pitchFamily="34" charset="-122"/>
              <a:cs typeface="Times New Roman" panose="02020603050405020304" pitchFamily="18" charset="0"/>
            </a:endParaRPr>
          </a:p>
        </p:txBody>
      </p:sp>
      <p:sp>
        <p:nvSpPr>
          <p:cNvPr id="2" name="文本框 1"/>
          <p:cNvSpPr txBox="1"/>
          <p:nvPr/>
        </p:nvSpPr>
        <p:spPr>
          <a:xfrm>
            <a:off x="193675" y="949325"/>
            <a:ext cx="11934190" cy="645160"/>
          </a:xfrm>
          <a:prstGeom prst="rect">
            <a:avLst/>
          </a:prstGeom>
          <a:noFill/>
        </p:spPr>
        <p:txBody>
          <a:bodyPr wrap="square" rtlCol="0">
            <a:spAutoFit/>
          </a:bodyPr>
          <a:p>
            <a:pPr lvl="1" indent="0">
              <a:buFont typeface="Arial" panose="020B0604020202020204" pitchFamily="34" charset="0"/>
              <a:buNone/>
            </a:pPr>
            <a:r>
              <a:rPr lang="zh-CN" altLang="en-US">
                <a:solidFill>
                  <a:schemeClr val="tx1"/>
                </a:solidFill>
              </a:rPr>
              <a:t> </a:t>
            </a:r>
            <a:r>
              <a:rPr lang="en-US" altLang="zh-CN">
                <a:solidFill>
                  <a:schemeClr val="tx1"/>
                </a:solidFill>
              </a:rPr>
              <a:t>                                         </a:t>
            </a:r>
            <a:endParaRPr lang="zh-CN" altLang="en-US">
              <a:solidFill>
                <a:schemeClr val="tx1"/>
              </a:solidFill>
            </a:endParaRPr>
          </a:p>
          <a:p>
            <a:pPr marL="742950" lvl="1" indent="-285750">
              <a:buFont typeface="Arial" panose="020B0604020202020204" pitchFamily="34" charset="0"/>
              <a:buChar char="•"/>
            </a:pPr>
            <a:endParaRPr lang="zh-CN" altLang="en-US">
              <a:solidFill>
                <a:schemeClr val="tx1"/>
              </a:solidFill>
            </a:endParaRPr>
          </a:p>
        </p:txBody>
      </p:sp>
      <p:sp>
        <p:nvSpPr>
          <p:cNvPr id="4" name="文本框 3"/>
          <p:cNvSpPr txBox="1"/>
          <p:nvPr/>
        </p:nvSpPr>
        <p:spPr>
          <a:xfrm>
            <a:off x="574040" y="826135"/>
            <a:ext cx="11172825" cy="3138170"/>
          </a:xfrm>
          <a:prstGeom prst="rect">
            <a:avLst/>
          </a:prstGeom>
          <a:noFill/>
        </p:spPr>
        <p:txBody>
          <a:bodyPr wrap="square" rtlCol="0">
            <a:spAutoFit/>
          </a:bodyPr>
          <a:p>
            <a:pPr marL="285750" indent="-285750">
              <a:buFont typeface="Arial" panose="020B0604020202020204" pitchFamily="34" charset="0"/>
              <a:buChar char="•"/>
            </a:pPr>
            <a:r>
              <a:rPr lang="zh-CN" altLang="en-US"/>
              <a:t>结论：</a:t>
            </a:r>
            <a:endParaRPr lang="zh-CN" altLang="en-US"/>
          </a:p>
          <a:p>
            <a:pPr lvl="1" indent="0">
              <a:buFont typeface="Arial" panose="020B0604020202020204" pitchFamily="34" charset="0"/>
              <a:buNone/>
            </a:pPr>
            <a:r>
              <a:rPr lang="zh-CN" altLang="en-US">
                <a:sym typeface="+mn-ea"/>
              </a:rPr>
              <a:t>（</a:t>
            </a:r>
            <a:r>
              <a:rPr lang="en-US" altLang="zh-CN">
                <a:sym typeface="+mn-ea"/>
              </a:rPr>
              <a:t>1</a:t>
            </a:r>
            <a:r>
              <a:rPr lang="zh-CN" altLang="en-US">
                <a:sym typeface="+mn-ea"/>
              </a:rPr>
              <a:t>）t检验显示在自动化结束时(即TOR之前)，平均KSS得分比驾驶前显著增加，说明长时间自动驾驶会使驾驶员警觉性降低</a:t>
            </a:r>
            <a:endParaRPr lang="zh-CN" altLang="en-US">
              <a:solidFill>
                <a:schemeClr val="tx1"/>
              </a:solidFill>
            </a:endParaRPr>
          </a:p>
          <a:p>
            <a:pPr lvl="1" indent="0">
              <a:buFont typeface="Arial" panose="020B0604020202020204" pitchFamily="34" charset="0"/>
              <a:buNone/>
            </a:pPr>
            <a:r>
              <a:rPr lang="zh-CN" altLang="en-US">
                <a:solidFill>
                  <a:schemeClr val="tx1"/>
                </a:solidFill>
              </a:rPr>
              <a:t>（</a:t>
            </a:r>
            <a:r>
              <a:rPr lang="en-US" altLang="zh-CN">
                <a:solidFill>
                  <a:schemeClr val="tx1"/>
                </a:solidFill>
              </a:rPr>
              <a:t>2</a:t>
            </a:r>
            <a:r>
              <a:rPr lang="zh-CN" altLang="en-US">
                <a:solidFill>
                  <a:schemeClr val="tx1"/>
                </a:solidFill>
              </a:rPr>
              <a:t>）</a:t>
            </a:r>
            <a:r>
              <a:rPr lang="en-US" altLang="zh-CN">
                <a:solidFill>
                  <a:schemeClr val="tx1"/>
                </a:solidFill>
              </a:rPr>
              <a:t>VA</a:t>
            </a:r>
            <a:r>
              <a:rPr lang="zh-CN" altLang="en-US"/>
              <a:t>对</a:t>
            </a:r>
            <a:r>
              <a:rPr lang="zh-CN" altLang="en-US"/>
              <a:t>警惕性</a:t>
            </a:r>
            <a:endParaRPr lang="zh-CN" altLang="en-US"/>
          </a:p>
          <a:p>
            <a:pPr marL="1200150" lvl="2" indent="-285750">
              <a:buFont typeface="Arial" panose="020B0604020202020204" pitchFamily="34" charset="0"/>
              <a:buChar char="•"/>
            </a:pPr>
            <a:r>
              <a:rPr lang="zh-CN" altLang="en-US"/>
              <a:t>量表</a:t>
            </a:r>
            <a:r>
              <a:rPr lang="zh-CN" altLang="en-US"/>
              <a:t>分析：</a:t>
            </a:r>
            <a:r>
              <a:rPr lang="en-US" altLang="zh-CN"/>
              <a:t>VA</a:t>
            </a:r>
            <a:r>
              <a:rPr lang="zh-CN" altLang="en-US"/>
              <a:t>的存在下，</a:t>
            </a:r>
            <a:r>
              <a:rPr lang="en-US" altLang="zh-CN"/>
              <a:t>KSS</a:t>
            </a:r>
            <a:r>
              <a:rPr lang="zh-CN" altLang="en-US"/>
              <a:t>评分和</a:t>
            </a:r>
            <a:r>
              <a:rPr lang="en-US" altLang="zh-CN"/>
              <a:t>NASA-TLX</a:t>
            </a:r>
            <a:r>
              <a:rPr lang="zh-CN" altLang="en-US"/>
              <a:t>值更低说明</a:t>
            </a:r>
            <a:r>
              <a:rPr lang="en-US" altLang="zh-CN"/>
              <a:t>VA</a:t>
            </a:r>
            <a:r>
              <a:rPr lang="zh-CN" altLang="en-US"/>
              <a:t>存在可以</a:t>
            </a:r>
            <a:r>
              <a:rPr lang="zh-CN" altLang="en-US">
                <a:sym typeface="+mn-ea"/>
              </a:rPr>
              <a:t>增加驾驶员的认知负荷，即</a:t>
            </a:r>
            <a:r>
              <a:rPr lang="zh-CN" altLang="en-US"/>
              <a:t>提高驾驶员的</a:t>
            </a:r>
            <a:r>
              <a:rPr lang="zh-CN" altLang="en-US"/>
              <a:t>警惕性。</a:t>
            </a:r>
            <a:endParaRPr lang="zh-CN" altLang="en-US"/>
          </a:p>
          <a:p>
            <a:pPr marL="1200150" lvl="2" indent="-285750">
              <a:buFont typeface="Arial" panose="020B0604020202020204" pitchFamily="34" charset="0"/>
              <a:buChar char="•"/>
            </a:pPr>
            <a:r>
              <a:rPr lang="zh-CN" altLang="en-US"/>
              <a:t>视觉特征分析：对比视觉行为，与无VA组相比，有VA组驾驶员瞳孔直径明显更大，</a:t>
            </a:r>
            <a:r>
              <a:rPr lang="zh-CN" altLang="en-US">
                <a:sym typeface="+mn-ea"/>
              </a:rPr>
              <a:t>对比扫视</a:t>
            </a:r>
            <a:r>
              <a:rPr lang="zh-CN" altLang="en-US">
                <a:sym typeface="+mn-ea"/>
              </a:rPr>
              <a:t>频率，与没有</a:t>
            </a:r>
            <a:r>
              <a:rPr lang="en-US" altLang="zh-CN">
                <a:sym typeface="+mn-ea"/>
              </a:rPr>
              <a:t>VA</a:t>
            </a:r>
            <a:r>
              <a:rPr lang="zh-CN" altLang="en-US">
                <a:sym typeface="+mn-ea"/>
              </a:rPr>
              <a:t>辅助的驾驶相比，驾驶员在使用</a:t>
            </a:r>
            <a:r>
              <a:rPr lang="en-US" altLang="zh-CN">
                <a:sym typeface="+mn-ea"/>
              </a:rPr>
              <a:t>VA</a:t>
            </a:r>
            <a:r>
              <a:rPr lang="zh-CN" altLang="en-US">
                <a:sym typeface="+mn-ea"/>
              </a:rPr>
              <a:t>辅助的驾驶过程中，对前方道路、路边物体和即将到来的交通信号灯的扫视明显更多，</a:t>
            </a:r>
            <a:r>
              <a:rPr lang="zh-CN" altLang="en-US"/>
              <a:t>表明有VA情况下驾驶</a:t>
            </a:r>
            <a:r>
              <a:rPr lang="zh-CN" altLang="en-US"/>
              <a:t>员更警惕。</a:t>
            </a:r>
            <a:endParaRPr lang="zh-CN" altLang="en-US"/>
          </a:p>
          <a:p>
            <a:pPr indent="0">
              <a:buFont typeface="Arial" panose="020B0604020202020204" pitchFamily="34" charset="0"/>
              <a:buNone/>
            </a:pPr>
            <a:endParaRPr lang="zh-CN" altLang="en-US"/>
          </a:p>
          <a:p>
            <a:pPr indent="0">
              <a:buFont typeface="Arial" panose="020B0604020202020204" pitchFamily="34" charset="0"/>
              <a:buNone/>
            </a:pPr>
            <a:r>
              <a:rPr lang="en-US" altLang="zh-CN"/>
              <a:t>  </a:t>
            </a:r>
            <a:endParaRPr lang="zh-CN" altLang="en-US"/>
          </a:p>
        </p:txBody>
      </p:sp>
      <p:pic>
        <p:nvPicPr>
          <p:cNvPr id="5" name="图片 4"/>
          <p:cNvPicPr>
            <a:picLocks noChangeAspect="1"/>
          </p:cNvPicPr>
          <p:nvPr/>
        </p:nvPicPr>
        <p:blipFill>
          <a:blip r:embed="rId1"/>
          <a:srcRect t="5836" r="409"/>
          <a:stretch>
            <a:fillRect/>
          </a:stretch>
        </p:blipFill>
        <p:spPr>
          <a:xfrm>
            <a:off x="1668780" y="3371850"/>
            <a:ext cx="3244850" cy="1762125"/>
          </a:xfrm>
          <a:prstGeom prst="rect">
            <a:avLst/>
          </a:prstGeom>
        </p:spPr>
      </p:pic>
      <p:pic>
        <p:nvPicPr>
          <p:cNvPr id="6" name="图片 5"/>
          <p:cNvPicPr>
            <a:picLocks noChangeAspect="1"/>
          </p:cNvPicPr>
          <p:nvPr/>
        </p:nvPicPr>
        <p:blipFill>
          <a:blip r:embed="rId2"/>
          <a:srcRect t="3415" r="321"/>
          <a:stretch>
            <a:fillRect/>
          </a:stretch>
        </p:blipFill>
        <p:spPr>
          <a:xfrm>
            <a:off x="464185" y="5133975"/>
            <a:ext cx="5516245" cy="1724025"/>
          </a:xfrm>
          <a:prstGeom prst="rect">
            <a:avLst/>
          </a:prstGeom>
        </p:spPr>
      </p:pic>
      <p:pic>
        <p:nvPicPr>
          <p:cNvPr id="10" name="图片 9"/>
          <p:cNvPicPr>
            <a:picLocks noChangeAspect="1"/>
          </p:cNvPicPr>
          <p:nvPr/>
        </p:nvPicPr>
        <p:blipFill>
          <a:blip r:embed="rId3"/>
          <a:srcRect t="5765" r="-576"/>
          <a:stretch>
            <a:fillRect/>
          </a:stretch>
        </p:blipFill>
        <p:spPr>
          <a:xfrm>
            <a:off x="6226810" y="3681730"/>
            <a:ext cx="4799330" cy="2379345"/>
          </a:xfrm>
          <a:prstGeom prst="rect">
            <a:avLst/>
          </a:prstGeom>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矩形 6"/>
          <p:cNvSpPr/>
          <p:nvPr/>
        </p:nvSpPr>
        <p:spPr>
          <a:xfrm>
            <a:off x="1426054" y="247676"/>
            <a:ext cx="810644" cy="553085"/>
          </a:xfrm>
          <a:prstGeom prst="rect">
            <a:avLst/>
          </a:prstGeom>
        </p:spPr>
        <p:txBody>
          <a:bodyPr wrap="square">
            <a:spAutoFit/>
          </a:bodyPr>
          <a:lstStyle/>
          <a:p>
            <a:r>
              <a:rPr lang="en-US" altLang="zh-CN" sz="2400" b="1" dirty="0">
                <a:solidFill>
                  <a:srgbClr val="CD2626"/>
                </a:solidFill>
                <a:latin typeface="微软雅黑" panose="020B0503020204020204" pitchFamily="34" charset="-122"/>
                <a:ea typeface="微软雅黑" panose="020B0503020204020204" pitchFamily="34" charset="-122"/>
                <a:cs typeface="Arial" panose="020B0604020202020204" pitchFamily="34" charset="0"/>
              </a:rPr>
              <a:t>02</a:t>
            </a:r>
            <a:r>
              <a:rPr lang="en-US" altLang="zh-CN" sz="3000" b="1" dirty="0">
                <a:solidFill>
                  <a:srgbClr val="CD2626"/>
                </a:solidFill>
                <a:latin typeface="Arial" panose="020B0604020202020204" pitchFamily="34" charset="0"/>
                <a:cs typeface="Arial" panose="020B0604020202020204" pitchFamily="34" charset="0"/>
              </a:rPr>
              <a:t> </a:t>
            </a:r>
            <a:endParaRPr lang="zh-CN" altLang="en-US" sz="3000" b="1" dirty="0">
              <a:solidFill>
                <a:srgbClr val="CD2626"/>
              </a:solidFill>
              <a:latin typeface="Arial" panose="020B0604020202020204" pitchFamily="34" charset="0"/>
              <a:cs typeface="Arial" panose="020B0604020202020204" pitchFamily="34" charset="0"/>
            </a:endParaRPr>
          </a:p>
        </p:txBody>
      </p:sp>
      <p:sp>
        <p:nvSpPr>
          <p:cNvPr id="8" name="文本框 7"/>
          <p:cNvSpPr txBox="1"/>
          <p:nvPr/>
        </p:nvSpPr>
        <p:spPr>
          <a:xfrm>
            <a:off x="1992593" y="273047"/>
            <a:ext cx="4234396" cy="553085"/>
          </a:xfrm>
          <a:prstGeom prst="rect">
            <a:avLst/>
          </a:prstGeom>
          <a:noFill/>
        </p:spPr>
        <p:txBody>
          <a:bodyPr wrap="square" rtlCol="0">
            <a:spAutoFit/>
          </a:bodyPr>
          <a:lstStyle/>
          <a:p>
            <a:pPr algn="l">
              <a:lnSpc>
                <a:spcPct val="125000"/>
              </a:lnSpc>
            </a:pPr>
            <a:r>
              <a:rPr lang="zh-CN" altLang="en-US" sz="2400" b="1" dirty="0">
                <a:solidFill>
                  <a:schemeClr val="tx1">
                    <a:lumMod val="85000"/>
                    <a:lumOff val="15000"/>
                  </a:schemeClr>
                </a:solidFill>
                <a:latin typeface="微软雅黑" panose="020B0503020204020204" pitchFamily="34" charset="-122"/>
                <a:ea typeface="微软雅黑" panose="020B0503020204020204" pitchFamily="34" charset="-122"/>
                <a:cs typeface="Arial" panose="020B0604020202020204" pitchFamily="34" charset="0"/>
              </a:rPr>
              <a:t>智能汽车</a:t>
            </a:r>
            <a:r>
              <a:rPr lang="zh-CN" altLang="en-US" sz="2400" b="1" dirty="0">
                <a:solidFill>
                  <a:schemeClr val="tx1">
                    <a:lumMod val="85000"/>
                    <a:lumOff val="15000"/>
                  </a:schemeClr>
                </a:solidFill>
                <a:latin typeface="微软雅黑" panose="020B0503020204020204" pitchFamily="34" charset="-122"/>
                <a:ea typeface="微软雅黑" panose="020B0503020204020204" pitchFamily="34" charset="-122"/>
                <a:cs typeface="Arial" panose="020B0604020202020204" pitchFamily="34" charset="0"/>
              </a:rPr>
              <a:t>驾驶</a:t>
            </a:r>
            <a:endParaRPr lang="zh-CN" altLang="en-US" sz="2400" b="1" dirty="0">
              <a:solidFill>
                <a:schemeClr val="tx1">
                  <a:lumMod val="85000"/>
                  <a:lumOff val="15000"/>
                </a:schemeClr>
              </a:solidFill>
              <a:latin typeface="微软雅黑" panose="020B0503020204020204" pitchFamily="34" charset="-122"/>
              <a:ea typeface="微软雅黑" panose="020B0503020204020204" pitchFamily="34" charset="-122"/>
              <a:cs typeface="Arial" panose="020B0604020202020204" pitchFamily="34" charset="0"/>
            </a:endParaRPr>
          </a:p>
        </p:txBody>
      </p:sp>
      <p:sp>
        <p:nvSpPr>
          <p:cNvPr id="3" name="矩形 2"/>
          <p:cNvSpPr/>
          <p:nvPr/>
        </p:nvSpPr>
        <p:spPr>
          <a:xfrm>
            <a:off x="1086522" y="1949638"/>
            <a:ext cx="10853432" cy="583565"/>
          </a:xfrm>
          <a:prstGeom prst="rect">
            <a:avLst/>
          </a:prstGeom>
        </p:spPr>
        <p:txBody>
          <a:bodyPr wrap="square">
            <a:spAutoFit/>
          </a:bodyPr>
          <a:lstStyle/>
          <a:p>
            <a:pPr lvl="0">
              <a:lnSpc>
                <a:spcPct val="200000"/>
              </a:lnSpc>
              <a:spcAft>
                <a:spcPts val="600"/>
              </a:spcAft>
              <a:buSzPct val="120000"/>
            </a:pPr>
            <a:r>
              <a:rPr lang="en-US" altLang="zh-CN" sz="1600" kern="100" dirty="0">
                <a:latin typeface="微软雅黑" panose="020B0503020204020204" pitchFamily="34" charset="-122"/>
                <a:ea typeface="微软雅黑" panose="020B0503020204020204" pitchFamily="34" charset="-122"/>
                <a:cs typeface="Times New Roman" panose="02020603050405020304" pitchFamily="18" charset="0"/>
              </a:rPr>
              <a:t>	</a:t>
            </a:r>
            <a:endParaRPr lang="en-US" altLang="zh-CN" sz="1600" kern="100" dirty="0">
              <a:latin typeface="微软雅黑" panose="020B0503020204020204" pitchFamily="34" charset="-122"/>
              <a:ea typeface="微软雅黑" panose="020B0503020204020204" pitchFamily="34" charset="-122"/>
              <a:cs typeface="Times New Roman" panose="02020603050405020304" pitchFamily="18" charset="0"/>
            </a:endParaRPr>
          </a:p>
        </p:txBody>
      </p:sp>
      <p:sp>
        <p:nvSpPr>
          <p:cNvPr id="2" name="文本框 1"/>
          <p:cNvSpPr txBox="1"/>
          <p:nvPr/>
        </p:nvSpPr>
        <p:spPr>
          <a:xfrm>
            <a:off x="193675" y="949325"/>
            <a:ext cx="11934190" cy="645160"/>
          </a:xfrm>
          <a:prstGeom prst="rect">
            <a:avLst/>
          </a:prstGeom>
          <a:noFill/>
        </p:spPr>
        <p:txBody>
          <a:bodyPr wrap="square" rtlCol="0">
            <a:spAutoFit/>
          </a:bodyPr>
          <a:p>
            <a:pPr lvl="1" indent="0">
              <a:buFont typeface="Arial" panose="020B0604020202020204" pitchFamily="34" charset="0"/>
              <a:buNone/>
            </a:pPr>
            <a:r>
              <a:rPr lang="zh-CN" altLang="en-US">
                <a:solidFill>
                  <a:schemeClr val="tx1"/>
                </a:solidFill>
              </a:rPr>
              <a:t> </a:t>
            </a:r>
            <a:r>
              <a:rPr lang="en-US" altLang="zh-CN">
                <a:solidFill>
                  <a:schemeClr val="tx1"/>
                </a:solidFill>
              </a:rPr>
              <a:t>                                         </a:t>
            </a:r>
            <a:endParaRPr lang="zh-CN" altLang="en-US">
              <a:solidFill>
                <a:schemeClr val="tx1"/>
              </a:solidFill>
            </a:endParaRPr>
          </a:p>
          <a:p>
            <a:pPr marL="742950" lvl="1" indent="-285750">
              <a:buFont typeface="Arial" panose="020B0604020202020204" pitchFamily="34" charset="0"/>
              <a:buChar char="•"/>
            </a:pPr>
            <a:endParaRPr lang="zh-CN" altLang="en-US">
              <a:solidFill>
                <a:schemeClr val="tx1"/>
              </a:solidFill>
            </a:endParaRPr>
          </a:p>
        </p:txBody>
      </p:sp>
      <p:sp>
        <p:nvSpPr>
          <p:cNvPr id="4" name="文本框 3"/>
          <p:cNvSpPr txBox="1"/>
          <p:nvPr/>
        </p:nvSpPr>
        <p:spPr>
          <a:xfrm>
            <a:off x="551180" y="826135"/>
            <a:ext cx="11172825" cy="3692525"/>
          </a:xfrm>
          <a:prstGeom prst="rect">
            <a:avLst/>
          </a:prstGeom>
          <a:noFill/>
        </p:spPr>
        <p:txBody>
          <a:bodyPr wrap="square" rtlCol="0">
            <a:spAutoFit/>
          </a:bodyPr>
          <a:p>
            <a:pPr indent="0">
              <a:buFont typeface="Arial" panose="020B0604020202020204" pitchFamily="34" charset="0"/>
              <a:buNone/>
            </a:pPr>
            <a:r>
              <a:rPr lang="zh-CN"/>
              <a:t>（</a:t>
            </a:r>
            <a:r>
              <a:rPr lang="en-US" altLang="zh-CN"/>
              <a:t>3</a:t>
            </a:r>
            <a:r>
              <a:rPr lang="zh-CN" altLang="en-US"/>
              <a:t>）</a:t>
            </a:r>
            <a:r>
              <a:rPr lang="en-US" altLang="zh-CN"/>
              <a:t>VA</a:t>
            </a:r>
            <a:r>
              <a:rPr lang="zh-CN" altLang="en-US"/>
              <a:t>对情景感知能力</a:t>
            </a:r>
            <a:endParaRPr lang="zh-CN" altLang="en-US"/>
          </a:p>
          <a:p>
            <a:pPr marL="285750" indent="-285750">
              <a:buFont typeface="Arial" panose="020B0604020202020204" pitchFamily="34" charset="0"/>
              <a:buChar char="•"/>
            </a:pPr>
            <a:endParaRPr lang="zh-CN"/>
          </a:p>
          <a:p>
            <a:pPr marL="285750" indent="-285750">
              <a:buFont typeface="Arial" panose="020B0604020202020204" pitchFamily="34" charset="0"/>
              <a:buChar char="•"/>
            </a:pPr>
            <a:r>
              <a:rPr lang="zh-CN"/>
              <a:t>在没有</a:t>
            </a:r>
            <a:r>
              <a:rPr lang="en-US" altLang="zh-CN"/>
              <a:t>VA</a:t>
            </a:r>
            <a:r>
              <a:rPr lang="zh-CN"/>
              <a:t>的驾驶过程中，相对于有</a:t>
            </a:r>
            <a:r>
              <a:rPr lang="en-US" altLang="zh-CN"/>
              <a:t>VA</a:t>
            </a:r>
            <a:r>
              <a:rPr lang="zh-CN"/>
              <a:t>的驾驶过程中，对接管时间延迟反应的概率要高得多，因此</a:t>
            </a:r>
            <a:r>
              <a:rPr lang="zh-CN">
                <a:sym typeface="+mn-ea"/>
              </a:rPr>
              <a:t>VA有助于驾驶员更快地准备好恢复手动控制，即提高人的情境感知能力</a:t>
            </a:r>
            <a:r>
              <a:rPr lang="zh-CN"/>
              <a:t>。</a:t>
            </a:r>
            <a:endParaRPr lang="zh-CN"/>
          </a:p>
          <a:p>
            <a:pPr marL="285750" indent="-285750">
              <a:buFont typeface="Arial" panose="020B0604020202020204" pitchFamily="34" charset="0"/>
              <a:buChar char="•"/>
            </a:pPr>
            <a:r>
              <a:rPr lang="en-US" altLang="zh-CN"/>
              <a:t>VA</a:t>
            </a:r>
            <a:r>
              <a:rPr lang="zh-CN" altLang="en-US"/>
              <a:t>与驾驶员对话提供的道路信息，</a:t>
            </a:r>
            <a:r>
              <a:rPr lang="zh-CN">
                <a:sym typeface="+mn-ea"/>
              </a:rPr>
              <a:t>影响了司机的注视行为，鼓励他们扫描驾驶现场，包括交通标志、速度表、镜子等，从而保持他们的情况意识，支持对接管请求作出更快的响应，从而减少了响应TOR的任何延迟的可能性。</a:t>
            </a:r>
            <a:endParaRPr lang="zh-CN">
              <a:sym typeface="+mn-ea"/>
            </a:endParaRPr>
          </a:p>
          <a:p>
            <a:pPr indent="0">
              <a:buFont typeface="Arial" panose="020B0604020202020204" pitchFamily="34" charset="0"/>
              <a:buNone/>
            </a:pPr>
            <a:endParaRPr lang="zh-CN"/>
          </a:p>
          <a:p>
            <a:pPr indent="0">
              <a:buFont typeface="Arial" panose="020B0604020202020204" pitchFamily="34" charset="0"/>
              <a:buNone/>
            </a:pPr>
            <a:r>
              <a:rPr lang="zh-CN">
                <a:sym typeface="+mn-ea"/>
              </a:rPr>
              <a:t>（</a:t>
            </a:r>
            <a:r>
              <a:rPr lang="en-US" altLang="zh-CN">
                <a:sym typeface="+mn-ea"/>
              </a:rPr>
              <a:t>4</a:t>
            </a:r>
            <a:r>
              <a:rPr lang="zh-CN" altLang="en-US">
                <a:sym typeface="+mn-ea"/>
              </a:rPr>
              <a:t>）其他协变量对感知能力的影响</a:t>
            </a:r>
            <a:endParaRPr lang="zh-CN" altLang="en-US">
              <a:sym typeface="+mn-ea"/>
            </a:endParaRPr>
          </a:p>
          <a:p>
            <a:pPr marL="285750" lvl="0" indent="-285750">
              <a:buFont typeface="Arial" panose="020B0604020202020204" pitchFamily="34" charset="0"/>
              <a:buChar char="•"/>
            </a:pPr>
            <a:r>
              <a:rPr lang="zh-CN">
                <a:solidFill>
                  <a:schemeClr val="tx1"/>
                </a:solidFill>
                <a:sym typeface="+mn-ea"/>
              </a:rPr>
              <a:t>女性司机驾驶中的接管时间比男性司机</a:t>
            </a:r>
            <a:r>
              <a:rPr lang="zh-CN">
                <a:solidFill>
                  <a:schemeClr val="tx1"/>
                </a:solidFill>
                <a:sym typeface="+mn-ea"/>
              </a:rPr>
              <a:t>更长；</a:t>
            </a:r>
            <a:endParaRPr lang="zh-CN">
              <a:solidFill>
                <a:schemeClr val="tx1"/>
              </a:solidFill>
              <a:sym typeface="+mn-ea"/>
            </a:endParaRPr>
          </a:p>
          <a:p>
            <a:pPr marL="285750" lvl="0" indent="-285750">
              <a:buFont typeface="Arial" panose="020B0604020202020204" pitchFamily="34" charset="0"/>
              <a:buChar char="•"/>
            </a:pPr>
            <a:r>
              <a:rPr lang="zh-CN">
                <a:solidFill>
                  <a:schemeClr val="tx1"/>
                </a:solidFill>
                <a:sym typeface="+mn-ea"/>
              </a:rPr>
              <a:t>具有更高使用语音助手频率的人，接管时间</a:t>
            </a:r>
            <a:r>
              <a:rPr lang="zh-CN">
                <a:solidFill>
                  <a:schemeClr val="tx1"/>
                </a:solidFill>
                <a:sym typeface="+mn-ea"/>
              </a:rPr>
              <a:t>更短；</a:t>
            </a:r>
            <a:endParaRPr lang="zh-CN">
              <a:solidFill>
                <a:schemeClr val="tx1"/>
              </a:solidFill>
              <a:sym typeface="+mn-ea"/>
            </a:endParaRPr>
          </a:p>
          <a:p>
            <a:pPr marL="285750" lvl="0" indent="-285750">
              <a:buFont typeface="Arial" panose="020B0604020202020204" pitchFamily="34" charset="0"/>
              <a:buChar char="•"/>
            </a:pPr>
            <a:r>
              <a:rPr lang="zh-CN">
                <a:solidFill>
                  <a:schemeClr val="tx1"/>
                </a:solidFill>
                <a:sym typeface="+mn-ea"/>
              </a:rPr>
              <a:t>驾驶员的年龄和在自动驾驶汽车中睡觉的意愿对接管时间没有显著影响。</a:t>
            </a:r>
            <a:endParaRPr lang="zh-CN"/>
          </a:p>
          <a:p>
            <a:pPr indent="0">
              <a:buFont typeface="Arial" panose="020B0604020202020204" pitchFamily="34" charset="0"/>
              <a:buNone/>
            </a:pPr>
            <a:r>
              <a:rPr lang="en-US" altLang="zh-CN"/>
              <a:t>  </a:t>
            </a:r>
            <a:endParaRPr lang="zh-CN" altLang="en-US"/>
          </a:p>
        </p:txBody>
      </p:sp>
      <p:sp>
        <p:nvSpPr>
          <p:cNvPr id="11" name="文本框 10"/>
          <p:cNvSpPr txBox="1"/>
          <p:nvPr/>
        </p:nvSpPr>
        <p:spPr>
          <a:xfrm>
            <a:off x="780415" y="6314440"/>
            <a:ext cx="10761345" cy="398780"/>
          </a:xfrm>
          <a:prstGeom prst="rect">
            <a:avLst/>
          </a:prstGeom>
          <a:noFill/>
        </p:spPr>
        <p:txBody>
          <a:bodyPr wrap="square" rtlCol="0" anchor="t">
            <a:spAutoFit/>
          </a:bodyPr>
          <a:p>
            <a:r>
              <a:rPr lang="zh-CN" altLang="en-US" sz="1000"/>
              <a:t>参考文献：[</a:t>
            </a:r>
            <a:r>
              <a:rPr lang="en-US" altLang="zh-CN" sz="1000"/>
              <a:t>8</a:t>
            </a:r>
            <a:r>
              <a:rPr lang="zh-CN" altLang="en-US" sz="1000"/>
              <a:t>]Kirti Mahajan, David R. Large, Gary Burnett, Nagendra R. Velaga,Exploring the benefits of conversing with a digital voice assistant during automated driving: A parametric duration model of takeover time,Transportation Research Part F: Traffic Psychology and Behaviour,Volume 80,2021,Pages 104-126,ISSN 1369-8478,https://doi.org/10.1016/j.trf.2021.03.012.</a:t>
            </a:r>
            <a:endParaRPr lang="zh-CN" altLang="en-US" sz="1000"/>
          </a:p>
        </p:txBody>
      </p:sp>
      <p:pic>
        <p:nvPicPr>
          <p:cNvPr id="12" name="图片 11"/>
          <p:cNvPicPr>
            <a:picLocks noChangeAspect="1"/>
          </p:cNvPicPr>
          <p:nvPr/>
        </p:nvPicPr>
        <p:blipFill>
          <a:blip r:embed="rId1"/>
          <a:stretch>
            <a:fillRect/>
          </a:stretch>
        </p:blipFill>
        <p:spPr>
          <a:xfrm>
            <a:off x="417830" y="4193540"/>
            <a:ext cx="3639185" cy="2016125"/>
          </a:xfrm>
          <a:prstGeom prst="rect">
            <a:avLst/>
          </a:prstGeom>
        </p:spPr>
      </p:pic>
      <p:pic>
        <p:nvPicPr>
          <p:cNvPr id="13" name="图片 12"/>
          <p:cNvPicPr>
            <a:picLocks noChangeAspect="1"/>
          </p:cNvPicPr>
          <p:nvPr/>
        </p:nvPicPr>
        <p:blipFill>
          <a:blip r:embed="rId2"/>
          <a:stretch>
            <a:fillRect/>
          </a:stretch>
        </p:blipFill>
        <p:spPr>
          <a:xfrm>
            <a:off x="7936865" y="4222115"/>
            <a:ext cx="4191000" cy="2145030"/>
          </a:xfrm>
          <a:prstGeom prst="rect">
            <a:avLst/>
          </a:prstGeom>
        </p:spPr>
      </p:pic>
      <p:pic>
        <p:nvPicPr>
          <p:cNvPr id="14" name="图片 13"/>
          <p:cNvPicPr>
            <a:picLocks noChangeAspect="1"/>
          </p:cNvPicPr>
          <p:nvPr/>
        </p:nvPicPr>
        <p:blipFill>
          <a:blip r:embed="rId3"/>
          <a:stretch>
            <a:fillRect/>
          </a:stretch>
        </p:blipFill>
        <p:spPr>
          <a:xfrm>
            <a:off x="4139565" y="4193540"/>
            <a:ext cx="3714750" cy="2201545"/>
          </a:xfrm>
          <a:prstGeom prst="rect">
            <a:avLst/>
          </a:prstGeom>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Rounded Rectangle 10"/>
          <p:cNvSpPr/>
          <p:nvPr/>
        </p:nvSpPr>
        <p:spPr>
          <a:xfrm>
            <a:off x="1249680" y="2772230"/>
            <a:ext cx="9700260" cy="108000"/>
          </a:xfrm>
          <a:prstGeom prst="roundRect">
            <a:avLst>
              <a:gd name="adj" fmla="val 0"/>
            </a:avLst>
          </a:prstGeom>
          <a:solidFill>
            <a:srgbClr val="002060"/>
          </a:solidFill>
        </p:spPr>
        <p:style>
          <a:lnRef idx="3">
            <a:schemeClr val="lt1"/>
          </a:lnRef>
          <a:fillRef idx="1">
            <a:schemeClr val="accent5"/>
          </a:fillRef>
          <a:effectRef idx="1">
            <a:schemeClr val="accent5"/>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sz="4400" b="1" dirty="0">
              <a:ln w="0"/>
              <a:effectLst>
                <a:outerShdw blurRad="38100" dist="38100" dir="2700000" algn="tl">
                  <a:srgbClr val="000000">
                    <a:alpha val="43137"/>
                  </a:srgbClr>
                </a:outerShdw>
              </a:effectLst>
              <a:latin typeface="Tahoma" panose="020B0604030504040204" pitchFamily="34" charset="0"/>
              <a:cs typeface="Tahoma" panose="020B0604030504040204" pitchFamily="34" charset="0"/>
            </a:endParaRPr>
          </a:p>
        </p:txBody>
      </p:sp>
      <p:sp>
        <p:nvSpPr>
          <p:cNvPr id="19" name="Rounded Rectangle 11"/>
          <p:cNvSpPr/>
          <p:nvPr/>
        </p:nvSpPr>
        <p:spPr>
          <a:xfrm>
            <a:off x="1249680" y="2890452"/>
            <a:ext cx="9700260" cy="108000"/>
          </a:xfrm>
          <a:prstGeom prst="roundRect">
            <a:avLst>
              <a:gd name="adj" fmla="val 0"/>
            </a:avLst>
          </a:prstGeom>
          <a:solidFill>
            <a:srgbClr val="C00000"/>
          </a:solidFill>
        </p:spPr>
        <p:style>
          <a:lnRef idx="3">
            <a:schemeClr val="lt1"/>
          </a:lnRef>
          <a:fillRef idx="1">
            <a:schemeClr val="accent5"/>
          </a:fillRef>
          <a:effectRef idx="1">
            <a:schemeClr val="accent5"/>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sz="4400" b="1" dirty="0">
              <a:ln w="0"/>
              <a:effectLst>
                <a:outerShdw blurRad="38100" dist="38100" dir="2700000" algn="tl">
                  <a:srgbClr val="000000">
                    <a:alpha val="43137"/>
                  </a:srgbClr>
                </a:outerShdw>
              </a:effectLst>
              <a:latin typeface="Tahoma" panose="020B0604030504040204" pitchFamily="34" charset="0"/>
              <a:cs typeface="Tahoma" panose="020B0604030504040204" pitchFamily="34" charset="0"/>
            </a:endParaRPr>
          </a:p>
        </p:txBody>
      </p:sp>
      <p:sp>
        <p:nvSpPr>
          <p:cNvPr id="8" name="文本框 7"/>
          <p:cNvSpPr txBox="1"/>
          <p:nvPr/>
        </p:nvSpPr>
        <p:spPr>
          <a:xfrm>
            <a:off x="1112521" y="2128563"/>
            <a:ext cx="9974580" cy="645160"/>
          </a:xfrm>
          <a:prstGeom prst="rect">
            <a:avLst/>
          </a:prstGeom>
          <a:noFill/>
        </p:spPr>
        <p:txBody>
          <a:bodyPr wrap="square" rtlCol="0">
            <a:spAutoFit/>
          </a:bodyPr>
          <a:lstStyle/>
          <a:p>
            <a:pPr algn="ctr"/>
            <a:endParaRPr lang="en-US" altLang="zh-CN" sz="3600" b="1" dirty="0">
              <a:solidFill>
                <a:srgbClr val="AB2B2B"/>
              </a:solidFill>
              <a:latin typeface="微软雅黑" panose="020B0503020204020204" pitchFamily="34" charset="-122"/>
              <a:ea typeface="微软雅黑" panose="020B0503020204020204" pitchFamily="34" charset="-122"/>
              <a:cs typeface="Times New Roman" panose="02020603050405020304" pitchFamily="18" charset="0"/>
            </a:endParaRPr>
          </a:p>
        </p:txBody>
      </p:sp>
      <p:sp>
        <p:nvSpPr>
          <p:cNvPr id="9" name="标题 1"/>
          <p:cNvSpPr>
            <a:spLocks noGrp="1"/>
          </p:cNvSpPr>
          <p:nvPr>
            <p:ph type="ctrTitle"/>
          </p:nvPr>
        </p:nvSpPr>
        <p:spPr>
          <a:xfrm>
            <a:off x="2086428" y="2918460"/>
            <a:ext cx="8126730" cy="2212923"/>
          </a:xfrm>
        </p:spPr>
        <p:txBody>
          <a:bodyPr>
            <a:noAutofit/>
          </a:bodyPr>
          <a:lstStyle/>
          <a:p>
            <a:r>
              <a:rPr lang="zh-CN" altLang="en-US" sz="4200" b="1" dirty="0">
                <a:solidFill>
                  <a:srgbClr val="3E3882"/>
                </a:solidFill>
                <a:latin typeface="黑体" panose="02010609060101010101" pitchFamily="49" charset="-122"/>
                <a:ea typeface="黑体" panose="02010609060101010101" pitchFamily="49" charset="-122"/>
              </a:rPr>
              <a:t>谢谢</a:t>
            </a:r>
            <a:r>
              <a:rPr lang="en-US" altLang="zh-CN" sz="4200" b="1" dirty="0">
                <a:solidFill>
                  <a:srgbClr val="3E3882"/>
                </a:solidFill>
                <a:latin typeface="黑体" panose="02010609060101010101" pitchFamily="49" charset="-122"/>
                <a:ea typeface="黑体" panose="02010609060101010101" pitchFamily="49" charset="-122"/>
              </a:rPr>
              <a:t>!</a:t>
            </a:r>
            <a:br>
              <a:rPr lang="en-US" altLang="zh-CN" sz="4200" b="1" dirty="0">
                <a:solidFill>
                  <a:srgbClr val="3E3882"/>
                </a:solidFill>
                <a:latin typeface="黑体" panose="02010609060101010101" pitchFamily="49" charset="-122"/>
                <a:ea typeface="黑体" panose="02010609060101010101" pitchFamily="49" charset="-122"/>
              </a:rPr>
            </a:br>
            <a:br>
              <a:rPr lang="en-US" altLang="zh-CN" sz="4400" b="1" dirty="0">
                <a:solidFill>
                  <a:srgbClr val="3E3882"/>
                </a:solidFill>
                <a:latin typeface="黑体" panose="02010609060101010101" pitchFamily="49" charset="-122"/>
                <a:ea typeface="黑体" panose="02010609060101010101" pitchFamily="49" charset="-122"/>
              </a:rPr>
            </a:br>
            <a:endParaRPr lang="zh-CN" altLang="en-US" sz="4200" b="1" dirty="0">
              <a:solidFill>
                <a:srgbClr val="3E3882"/>
              </a:solidFill>
              <a:latin typeface="黑体" panose="02010609060101010101" pitchFamily="49" charset="-122"/>
              <a:ea typeface="黑体" panose="02010609060101010101" pitchFamily="49" charset="-122"/>
            </a:endParaRPr>
          </a:p>
        </p:txBody>
      </p:sp>
      <p:sp>
        <p:nvSpPr>
          <p:cNvPr id="10" name="矩形 9"/>
          <p:cNvSpPr/>
          <p:nvPr/>
        </p:nvSpPr>
        <p:spPr>
          <a:xfrm rot="19677627">
            <a:off x="1696367" y="-185105"/>
            <a:ext cx="8799268" cy="7539332"/>
          </a:xfrm>
          <a:prstGeom prst="rect">
            <a:avLst/>
          </a:prstGeom>
          <a:noFill/>
          <a:ln w="393700">
            <a:gradFill flip="none" rotWithShape="1">
              <a:gsLst>
                <a:gs pos="0">
                  <a:schemeClr val="accent3">
                    <a:lumMod val="67000"/>
                    <a:alpha val="0"/>
                  </a:schemeClr>
                </a:gs>
                <a:gs pos="75000">
                  <a:srgbClr val="D9D7DA">
                    <a:alpha val="36000"/>
                  </a:srgbClr>
                </a:gs>
                <a:gs pos="100000">
                  <a:schemeClr val="accent3">
                    <a:lumMod val="60000"/>
                    <a:lumOff val="40000"/>
                    <a:alpha val="0"/>
                  </a:schemeClr>
                </a:gs>
              </a:gsLst>
              <a:lin ang="8100000" scaled="1"/>
              <a:tileRect/>
            </a:gra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
        <p:nvSpPr>
          <p:cNvPr id="13" name="矩形 12"/>
          <p:cNvSpPr/>
          <p:nvPr/>
        </p:nvSpPr>
        <p:spPr>
          <a:xfrm rot="19689791">
            <a:off x="1250990" y="-594491"/>
            <a:ext cx="9690020" cy="8358103"/>
          </a:xfrm>
          <a:prstGeom prst="rect">
            <a:avLst/>
          </a:prstGeom>
          <a:noFill/>
          <a:ln w="25400">
            <a:solidFill>
              <a:srgbClr val="AB2B2B"/>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
        <p:nvSpPr>
          <p:cNvPr id="14" name="矩形 13"/>
          <p:cNvSpPr/>
          <p:nvPr/>
        </p:nvSpPr>
        <p:spPr>
          <a:xfrm rot="19677627">
            <a:off x="837848" y="-966170"/>
            <a:ext cx="10516304" cy="9101460"/>
          </a:xfrm>
          <a:prstGeom prst="rect">
            <a:avLst/>
          </a:prstGeom>
          <a:noFill/>
          <a:ln w="304800">
            <a:gradFill flip="none" rotWithShape="1">
              <a:gsLst>
                <a:gs pos="0">
                  <a:schemeClr val="accent3">
                    <a:lumMod val="67000"/>
                    <a:alpha val="0"/>
                  </a:schemeClr>
                </a:gs>
                <a:gs pos="69000">
                  <a:srgbClr val="D9D7DA">
                    <a:alpha val="32000"/>
                  </a:srgbClr>
                </a:gs>
                <a:gs pos="100000">
                  <a:schemeClr val="accent3">
                    <a:lumMod val="60000"/>
                    <a:lumOff val="40000"/>
                    <a:alpha val="0"/>
                  </a:schemeClr>
                </a:gs>
              </a:gsLst>
              <a:lin ang="8100000" scaled="1"/>
              <a:tileRect/>
            </a:gra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
        <p:nvSpPr>
          <p:cNvPr id="15" name="矩形 14"/>
          <p:cNvSpPr/>
          <p:nvPr/>
        </p:nvSpPr>
        <p:spPr>
          <a:xfrm rot="19677627">
            <a:off x="631957" y="-1193179"/>
            <a:ext cx="10928087" cy="9555478"/>
          </a:xfrm>
          <a:prstGeom prst="rect">
            <a:avLst/>
          </a:prstGeom>
          <a:noFill/>
          <a:ln w="127000">
            <a:solidFill>
              <a:srgbClr val="AB2B2B"/>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grpSp>
        <p:nvGrpSpPr>
          <p:cNvPr id="16" name="组合 15"/>
          <p:cNvGrpSpPr/>
          <p:nvPr/>
        </p:nvGrpSpPr>
        <p:grpSpPr>
          <a:xfrm>
            <a:off x="3896094" y="822386"/>
            <a:ext cx="4399811" cy="813731"/>
            <a:chOff x="4386699" y="746886"/>
            <a:chExt cx="4399811" cy="813731"/>
          </a:xfrm>
        </p:grpSpPr>
        <p:pic>
          <p:nvPicPr>
            <p:cNvPr id="17" name="图片 16"/>
            <p:cNvPicPr>
              <a:picLocks noChangeAspect="1"/>
            </p:cNvPicPr>
            <p:nvPr/>
          </p:nvPicPr>
          <p:blipFill>
            <a:blip r:embed="rId1"/>
            <a:stretch>
              <a:fillRect/>
            </a:stretch>
          </p:blipFill>
          <p:spPr>
            <a:xfrm>
              <a:off x="4386699" y="746886"/>
              <a:ext cx="813731" cy="813731"/>
            </a:xfrm>
            <a:prstGeom prst="rect">
              <a:avLst/>
            </a:prstGeom>
          </p:spPr>
        </p:pic>
        <p:grpSp>
          <p:nvGrpSpPr>
            <p:cNvPr id="20" name="组合 19"/>
            <p:cNvGrpSpPr/>
            <p:nvPr/>
          </p:nvGrpSpPr>
          <p:grpSpPr>
            <a:xfrm>
              <a:off x="5384803" y="746904"/>
              <a:ext cx="3401707" cy="813713"/>
              <a:chOff x="9205483" y="280849"/>
              <a:chExt cx="2517243" cy="548463"/>
            </a:xfrm>
          </p:grpSpPr>
          <p:pic>
            <p:nvPicPr>
              <p:cNvPr id="21" name="图片 20"/>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205483" y="280849"/>
                <a:ext cx="618914" cy="548463"/>
              </a:xfrm>
              <a:prstGeom prst="rect">
                <a:avLst/>
              </a:prstGeom>
            </p:spPr>
          </p:pic>
          <p:pic>
            <p:nvPicPr>
              <p:cNvPr id="22" name="图片 2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672038" y="341346"/>
                <a:ext cx="2050688" cy="464823"/>
              </a:xfrm>
              <a:prstGeom prst="rect">
                <a:avLst/>
              </a:prstGeom>
            </p:spPr>
          </p:pic>
        </p:grpSp>
      </p:gr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矩形 13"/>
          <p:cNvSpPr/>
          <p:nvPr/>
        </p:nvSpPr>
        <p:spPr>
          <a:xfrm>
            <a:off x="5423917" y="878569"/>
            <a:ext cx="1492716" cy="584775"/>
          </a:xfrm>
          <a:prstGeom prst="rect">
            <a:avLst/>
          </a:prstGeom>
        </p:spPr>
        <p:txBody>
          <a:bodyPr wrap="none">
            <a:spAutoFit/>
          </a:bodyPr>
          <a:lstStyle/>
          <a:p>
            <a:pPr algn="ctr"/>
            <a:r>
              <a:rPr lang="zh-CN" altLang="en-US" sz="3200" b="1" dirty="0">
                <a:solidFill>
                  <a:schemeClr val="tx1">
                    <a:lumMod val="85000"/>
                    <a:lumOff val="15000"/>
                  </a:schemeClr>
                </a:solidFill>
                <a:latin typeface="微软雅黑" panose="020B0503020204020204" pitchFamily="34" charset="-122"/>
                <a:ea typeface="微软雅黑" panose="020B0503020204020204" pitchFamily="34" charset="-122"/>
              </a:rPr>
              <a:t>目    录</a:t>
            </a:r>
            <a:endParaRPr lang="zh-CN" altLang="en-US" sz="3200" b="1" dirty="0">
              <a:solidFill>
                <a:schemeClr val="tx1">
                  <a:lumMod val="85000"/>
                  <a:lumOff val="15000"/>
                </a:schemeClr>
              </a:solidFill>
              <a:latin typeface="微软雅黑" panose="020B0503020204020204" pitchFamily="34" charset="-122"/>
              <a:ea typeface="微软雅黑" panose="020B0503020204020204" pitchFamily="34" charset="-122"/>
            </a:endParaRPr>
          </a:p>
        </p:txBody>
      </p:sp>
      <p:sp>
        <p:nvSpPr>
          <p:cNvPr id="2" name="圆角矩形 1"/>
          <p:cNvSpPr/>
          <p:nvPr/>
        </p:nvSpPr>
        <p:spPr>
          <a:xfrm>
            <a:off x="3193404" y="2357872"/>
            <a:ext cx="535361" cy="648000"/>
          </a:xfrm>
          <a:prstGeom prst="roundRect">
            <a:avLst/>
          </a:prstGeom>
          <a:solidFill>
            <a:srgbClr val="A6292F"/>
          </a:solidFill>
          <a:ln>
            <a:noFill/>
          </a:ln>
        </p:spPr>
        <p:style>
          <a:lnRef idx="3">
            <a:schemeClr val="lt1"/>
          </a:lnRef>
          <a:fillRef idx="1">
            <a:schemeClr val="accent5"/>
          </a:fillRef>
          <a:effectRef idx="1">
            <a:schemeClr val="accent5"/>
          </a:effectRef>
          <a:fontRef idx="minor">
            <a:schemeClr val="lt1"/>
          </a:fontRef>
        </p:style>
        <p:txBody>
          <a:bodyPr rtlCol="0" anchor="ctr"/>
          <a:lstStyle/>
          <a:p>
            <a:pPr algn="ctr"/>
            <a:r>
              <a:rPr lang="en-US" altLang="zh-CN" sz="2000" b="1" dirty="0">
                <a:latin typeface="微软雅黑" panose="020B0503020204020204" pitchFamily="34" charset="-122"/>
                <a:ea typeface="微软雅黑" panose="020B0503020204020204" pitchFamily="34" charset="-122"/>
                <a:cs typeface="Times New Roman" panose="02020603050405020304" pitchFamily="18" charset="0"/>
              </a:rPr>
              <a:t>1</a:t>
            </a:r>
            <a:endParaRPr lang="zh-CN" altLang="en-US" sz="2000" b="1" dirty="0">
              <a:latin typeface="微软雅黑" panose="020B0503020204020204" pitchFamily="34" charset="-122"/>
              <a:ea typeface="微软雅黑" panose="020B0503020204020204" pitchFamily="34" charset="-122"/>
              <a:cs typeface="Times New Roman" panose="02020603050405020304" pitchFamily="18" charset="0"/>
            </a:endParaRPr>
          </a:p>
        </p:txBody>
      </p:sp>
      <p:sp>
        <p:nvSpPr>
          <p:cNvPr id="20" name="圆角矩形 19"/>
          <p:cNvSpPr/>
          <p:nvPr/>
        </p:nvSpPr>
        <p:spPr>
          <a:xfrm>
            <a:off x="3193404" y="3581740"/>
            <a:ext cx="535361" cy="648000"/>
          </a:xfrm>
          <a:prstGeom prst="roundRect">
            <a:avLst/>
          </a:prstGeom>
          <a:solidFill>
            <a:srgbClr val="A6292F"/>
          </a:solidFill>
          <a:ln>
            <a:solidFill>
              <a:schemeClr val="accent4">
                <a:lumMod val="20000"/>
                <a:lumOff val="80000"/>
              </a:schemeClr>
            </a:solidFill>
          </a:ln>
        </p:spPr>
        <p:style>
          <a:lnRef idx="3">
            <a:schemeClr val="lt1"/>
          </a:lnRef>
          <a:fillRef idx="1">
            <a:schemeClr val="accent5"/>
          </a:fillRef>
          <a:effectRef idx="1">
            <a:schemeClr val="accent5"/>
          </a:effectRef>
          <a:fontRef idx="minor">
            <a:schemeClr val="lt1"/>
          </a:fontRef>
        </p:style>
        <p:txBody>
          <a:bodyPr rtlCol="0" anchor="ctr"/>
          <a:lstStyle/>
          <a:p>
            <a:pPr algn="ctr"/>
            <a:r>
              <a:rPr lang="en-US" altLang="zh-CN" sz="2000" b="1" dirty="0">
                <a:latin typeface="微软雅黑" panose="020B0503020204020204" pitchFamily="34" charset="-122"/>
                <a:ea typeface="微软雅黑" panose="020B0503020204020204" pitchFamily="34" charset="-122"/>
              </a:rPr>
              <a:t>2</a:t>
            </a:r>
            <a:endParaRPr lang="zh-CN" altLang="en-US" sz="2000" b="1" dirty="0">
              <a:latin typeface="微软雅黑" panose="020B0503020204020204" pitchFamily="34" charset="-122"/>
              <a:ea typeface="微软雅黑" panose="020B0503020204020204" pitchFamily="34" charset="-122"/>
            </a:endParaRPr>
          </a:p>
        </p:txBody>
      </p:sp>
      <p:sp>
        <p:nvSpPr>
          <p:cNvPr id="22" name="圆角矩形 21"/>
          <p:cNvSpPr/>
          <p:nvPr/>
        </p:nvSpPr>
        <p:spPr>
          <a:xfrm>
            <a:off x="4191277" y="2357872"/>
            <a:ext cx="5082789" cy="648000"/>
          </a:xfrm>
          <a:prstGeom prst="roundRect">
            <a:avLst/>
          </a:prstGeom>
          <a:solidFill>
            <a:srgbClr val="A6292F"/>
          </a:solidFill>
          <a:ln>
            <a:solidFill>
              <a:schemeClr val="accent4">
                <a:lumMod val="20000"/>
                <a:lumOff val="80000"/>
              </a:schemeClr>
            </a:solidFill>
          </a:ln>
        </p:spPr>
        <p:style>
          <a:lnRef idx="3">
            <a:schemeClr val="lt1"/>
          </a:lnRef>
          <a:fillRef idx="1">
            <a:schemeClr val="accent5"/>
          </a:fillRef>
          <a:effectRef idx="1">
            <a:schemeClr val="accent5"/>
          </a:effectRef>
          <a:fontRef idx="minor">
            <a:schemeClr val="lt1"/>
          </a:fontRef>
        </p:style>
        <p:txBody>
          <a:bodyPr rtlCol="0" anchor="ctr"/>
          <a:lstStyle/>
          <a:p>
            <a:pPr algn="ctr"/>
            <a:r>
              <a:rPr lang="zh-CN" altLang="en-US" sz="2000" b="1" dirty="0">
                <a:latin typeface="微软雅黑" panose="020B0503020204020204" pitchFamily="34" charset="-122"/>
                <a:ea typeface="微软雅黑" panose="020B0503020204020204" pitchFamily="34" charset="-122"/>
              </a:rPr>
              <a:t>非智能汽车</a:t>
            </a:r>
            <a:r>
              <a:rPr lang="zh-CN" altLang="en-US" sz="2000" b="1" dirty="0">
                <a:latin typeface="微软雅黑" panose="020B0503020204020204" pitchFamily="34" charset="-122"/>
                <a:ea typeface="微软雅黑" panose="020B0503020204020204" pitchFamily="34" charset="-122"/>
              </a:rPr>
              <a:t>驾驶</a:t>
            </a:r>
            <a:endParaRPr lang="zh-CN" altLang="en-US" sz="2000" b="1" dirty="0">
              <a:latin typeface="微软雅黑" panose="020B0503020204020204" pitchFamily="34" charset="-122"/>
              <a:ea typeface="微软雅黑" panose="020B0503020204020204" pitchFamily="34" charset="-122"/>
            </a:endParaRPr>
          </a:p>
        </p:txBody>
      </p:sp>
      <p:sp>
        <p:nvSpPr>
          <p:cNvPr id="23" name="圆角矩形 22"/>
          <p:cNvSpPr/>
          <p:nvPr/>
        </p:nvSpPr>
        <p:spPr>
          <a:xfrm>
            <a:off x="4191276" y="3572770"/>
            <a:ext cx="5082789" cy="648000"/>
          </a:xfrm>
          <a:prstGeom prst="roundRect">
            <a:avLst/>
          </a:prstGeom>
          <a:solidFill>
            <a:srgbClr val="A6292F"/>
          </a:solidFill>
          <a:ln>
            <a:solidFill>
              <a:schemeClr val="accent4">
                <a:lumMod val="20000"/>
                <a:lumOff val="80000"/>
              </a:schemeClr>
            </a:solidFill>
          </a:ln>
        </p:spPr>
        <p:style>
          <a:lnRef idx="3">
            <a:schemeClr val="lt1"/>
          </a:lnRef>
          <a:fillRef idx="1">
            <a:schemeClr val="accent5"/>
          </a:fillRef>
          <a:effectRef idx="1">
            <a:schemeClr val="accent5"/>
          </a:effectRef>
          <a:fontRef idx="minor">
            <a:schemeClr val="lt1"/>
          </a:fontRef>
        </p:style>
        <p:txBody>
          <a:bodyPr rtlCol="0" anchor="ctr"/>
          <a:lstStyle/>
          <a:p>
            <a:pPr algn="ctr"/>
            <a:r>
              <a:rPr lang="zh-CN" altLang="en-US" sz="2000" b="1" dirty="0">
                <a:latin typeface="微软雅黑" panose="020B0503020204020204" pitchFamily="34" charset="-122"/>
                <a:ea typeface="微软雅黑" panose="020B0503020204020204" pitchFamily="34" charset="-122"/>
              </a:rPr>
              <a:t>智能汽车</a:t>
            </a:r>
            <a:r>
              <a:rPr lang="zh-CN" altLang="en-US" sz="2000" b="1" dirty="0">
                <a:latin typeface="微软雅黑" panose="020B0503020204020204" pitchFamily="34" charset="-122"/>
                <a:ea typeface="微软雅黑" panose="020B0503020204020204" pitchFamily="34" charset="-122"/>
              </a:rPr>
              <a:t>驾驶</a:t>
            </a:r>
            <a:endParaRPr lang="zh-CN" altLang="en-US" sz="2000" b="1" dirty="0">
              <a:latin typeface="微软雅黑" panose="020B0503020204020204" pitchFamily="34" charset="-122"/>
              <a:ea typeface="微软雅黑" panose="020B0503020204020204" pitchFamily="34" charset="-122"/>
            </a:endParaRPr>
          </a:p>
        </p:txBody>
      </p:sp>
      <p:sp>
        <p:nvSpPr>
          <p:cNvPr id="4" name="灯片编号占位符 3"/>
          <p:cNvSpPr>
            <a:spLocks noGrp="1"/>
          </p:cNvSpPr>
          <p:nvPr>
            <p:ph type="sldNum" sz="quarter" idx="12"/>
          </p:nvPr>
        </p:nvSpPr>
        <p:spPr/>
        <p:txBody>
          <a:bodyPr/>
          <a:lstStyle/>
          <a:p>
            <a:fld id="{2CD93F8F-43FE-42DE-8D5E-9BA1E4E3DE82}" type="slidenum">
              <a:rPr lang="zh-CN" altLang="en-US" smtClean="0"/>
            </a:fld>
            <a:endParaRPr lang="zh-CN" altLang="en-US"/>
          </a:p>
        </p:txBody>
      </p:sp>
      <p:sp>
        <p:nvSpPr>
          <p:cNvPr id="19" name="Rounded Rectangle 10"/>
          <p:cNvSpPr/>
          <p:nvPr/>
        </p:nvSpPr>
        <p:spPr>
          <a:xfrm>
            <a:off x="3131529" y="1532764"/>
            <a:ext cx="6162005" cy="109127"/>
          </a:xfrm>
          <a:prstGeom prst="roundRect">
            <a:avLst>
              <a:gd name="adj" fmla="val 0"/>
            </a:avLst>
          </a:prstGeom>
          <a:solidFill>
            <a:srgbClr val="002060"/>
          </a:solidFill>
        </p:spPr>
        <p:style>
          <a:lnRef idx="3">
            <a:schemeClr val="lt1"/>
          </a:lnRef>
          <a:fillRef idx="1">
            <a:schemeClr val="accent5"/>
          </a:fillRef>
          <a:effectRef idx="1">
            <a:schemeClr val="accent5"/>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sz="4000" b="1" dirty="0">
              <a:ln w="0"/>
              <a:effectLst>
                <a:outerShdw blurRad="38100" dist="38100" dir="2700000" algn="tl">
                  <a:srgbClr val="000000">
                    <a:alpha val="43137"/>
                  </a:srgbClr>
                </a:outerShdw>
              </a:effectLst>
              <a:latin typeface="Tahoma" panose="020B0604030504040204" pitchFamily="34" charset="0"/>
              <a:cs typeface="Tahoma" panose="020B0604030504040204" pitchFamily="34" charset="0"/>
            </a:endParaRPr>
          </a:p>
        </p:txBody>
      </p:sp>
      <p:sp>
        <p:nvSpPr>
          <p:cNvPr id="25" name="Rounded Rectangle 11"/>
          <p:cNvSpPr/>
          <p:nvPr/>
        </p:nvSpPr>
        <p:spPr>
          <a:xfrm>
            <a:off x="3132686" y="1650987"/>
            <a:ext cx="6162005" cy="109127"/>
          </a:xfrm>
          <a:prstGeom prst="roundRect">
            <a:avLst>
              <a:gd name="adj" fmla="val 0"/>
            </a:avLst>
          </a:prstGeom>
          <a:solidFill>
            <a:srgbClr val="A6292F"/>
          </a:solidFill>
        </p:spPr>
        <p:style>
          <a:lnRef idx="3">
            <a:schemeClr val="lt1"/>
          </a:lnRef>
          <a:fillRef idx="1">
            <a:schemeClr val="accent5"/>
          </a:fillRef>
          <a:effectRef idx="1">
            <a:schemeClr val="accent5"/>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sz="4000" b="1" dirty="0">
              <a:ln w="0"/>
              <a:effectLst>
                <a:outerShdw blurRad="38100" dist="38100" dir="2700000" algn="tl">
                  <a:srgbClr val="000000">
                    <a:alpha val="43137"/>
                  </a:srgbClr>
                </a:outerShdw>
              </a:effectLst>
              <a:latin typeface="Tahoma" panose="020B0604030504040204" pitchFamily="34" charset="0"/>
              <a:cs typeface="Tahoma" panose="020B0604030504040204" pitchFamily="34" charset="0"/>
            </a:endParaRPr>
          </a:p>
        </p:txBody>
      </p:sp>
      <p:grpSp>
        <p:nvGrpSpPr>
          <p:cNvPr id="24" name="Group 23"/>
          <p:cNvGrpSpPr/>
          <p:nvPr/>
        </p:nvGrpSpPr>
        <p:grpSpPr>
          <a:xfrm>
            <a:off x="150608" y="58920"/>
            <a:ext cx="2581834" cy="694111"/>
            <a:chOff x="4894198" y="822404"/>
            <a:chExt cx="3401707" cy="813713"/>
          </a:xfrm>
        </p:grpSpPr>
        <p:pic>
          <p:nvPicPr>
            <p:cNvPr id="26" name="图片 25"/>
            <p:cNvPicPr>
              <a:picLocks noChangeAspect="1"/>
            </p:cNvPicPr>
            <p:nvPr/>
          </p:nvPicPr>
          <p:blipFill>
            <a:blip r:embed="rId1" cstate="print">
              <a:extLst>
                <a:ext uri="{28A0092B-C50C-407E-A947-70E740481C1C}">
                  <a14:useLocalDpi xmlns:a14="http://schemas.microsoft.com/office/drawing/2010/main" val="0"/>
                </a:ext>
              </a:extLst>
            </a:blip>
            <a:stretch>
              <a:fillRect/>
            </a:stretch>
          </p:blipFill>
          <p:spPr>
            <a:xfrm>
              <a:off x="4894198" y="822404"/>
              <a:ext cx="836377" cy="813713"/>
            </a:xfrm>
            <a:prstGeom prst="rect">
              <a:avLst/>
            </a:prstGeom>
          </p:spPr>
        </p:pic>
        <p:pic>
          <p:nvPicPr>
            <p:cNvPr id="27" name="图片 2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524683" y="912159"/>
              <a:ext cx="2771222" cy="689623"/>
            </a:xfrm>
            <a:prstGeom prst="rect">
              <a:avLst/>
            </a:prstGeom>
          </p:spPr>
        </p:pic>
      </p:gr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组合 6"/>
          <p:cNvGrpSpPr/>
          <p:nvPr/>
        </p:nvGrpSpPr>
        <p:grpSpPr>
          <a:xfrm>
            <a:off x="3814803" y="2722361"/>
            <a:ext cx="5758637" cy="1003121"/>
            <a:chOff x="2007549" y="2846406"/>
            <a:chExt cx="3355656" cy="1003121"/>
          </a:xfrm>
        </p:grpSpPr>
        <p:sp>
          <p:nvSpPr>
            <p:cNvPr id="8" name="矩形 7"/>
            <p:cNvSpPr/>
            <p:nvPr/>
          </p:nvSpPr>
          <p:spPr>
            <a:xfrm>
              <a:off x="2334197" y="2846406"/>
              <a:ext cx="2593138" cy="829945"/>
            </a:xfrm>
            <a:prstGeom prst="rect">
              <a:avLst/>
            </a:prstGeom>
          </p:spPr>
          <p:txBody>
            <a:bodyPr wrap="none">
              <a:spAutoFit/>
            </a:bodyPr>
            <a:lstStyle/>
            <a:p>
              <a:pPr algn="ctr"/>
              <a:r>
                <a:rPr lang="zh-CN" altLang="en-US" sz="4800" b="1" dirty="0">
                  <a:solidFill>
                    <a:schemeClr val="tx1">
                      <a:lumMod val="75000"/>
                      <a:lumOff val="25000"/>
                    </a:schemeClr>
                  </a:solidFill>
                  <a:latin typeface="微软雅黑" panose="020B0503020204020204" pitchFamily="34" charset="-122"/>
                  <a:ea typeface="微软雅黑" panose="020B0503020204020204" pitchFamily="34" charset="-122"/>
                </a:rPr>
                <a:t>非智能汽车</a:t>
              </a:r>
              <a:r>
                <a:rPr lang="zh-CN" altLang="en-US" sz="4800" b="1" dirty="0">
                  <a:solidFill>
                    <a:schemeClr val="tx1">
                      <a:lumMod val="75000"/>
                      <a:lumOff val="25000"/>
                    </a:schemeClr>
                  </a:solidFill>
                  <a:latin typeface="微软雅黑" panose="020B0503020204020204" pitchFamily="34" charset="-122"/>
                  <a:ea typeface="微软雅黑" panose="020B0503020204020204" pitchFamily="34" charset="-122"/>
                </a:rPr>
                <a:t>驾驶</a:t>
              </a:r>
              <a:endParaRPr lang="zh-CN" altLang="en-US" sz="4800" b="1"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9" name="矩形 8"/>
            <p:cNvSpPr/>
            <p:nvPr/>
          </p:nvSpPr>
          <p:spPr>
            <a:xfrm>
              <a:off x="2007549" y="3387862"/>
              <a:ext cx="3355656" cy="461665"/>
            </a:xfrm>
            <a:prstGeom prst="rect">
              <a:avLst/>
            </a:prstGeom>
          </p:spPr>
          <p:txBody>
            <a:bodyPr wrap="square">
              <a:spAutoFit/>
            </a:bodyPr>
            <a:lstStyle/>
            <a:p>
              <a:endParaRPr lang="en-US" altLang="zh-CN" sz="2400" dirty="0">
                <a:solidFill>
                  <a:schemeClr val="tx1">
                    <a:lumMod val="75000"/>
                    <a:lumOff val="25000"/>
                  </a:schemeClr>
                </a:solidFill>
              </a:endParaRPr>
            </a:p>
          </p:txBody>
        </p:sp>
      </p:grpSp>
      <p:sp>
        <p:nvSpPr>
          <p:cNvPr id="6" name="圆角矩形 1"/>
          <p:cNvSpPr/>
          <p:nvPr/>
        </p:nvSpPr>
        <p:spPr>
          <a:xfrm>
            <a:off x="3490802" y="2878254"/>
            <a:ext cx="648000" cy="648000"/>
          </a:xfrm>
          <a:prstGeom prst="roundRect">
            <a:avLst/>
          </a:prstGeom>
          <a:solidFill>
            <a:srgbClr val="A6292F"/>
          </a:solidFill>
          <a:ln>
            <a:noFill/>
          </a:ln>
        </p:spPr>
        <p:style>
          <a:lnRef idx="3">
            <a:schemeClr val="lt1"/>
          </a:lnRef>
          <a:fillRef idx="1">
            <a:schemeClr val="accent5"/>
          </a:fillRef>
          <a:effectRef idx="1">
            <a:schemeClr val="accent5"/>
          </a:effectRef>
          <a:fontRef idx="minor">
            <a:schemeClr val="lt1"/>
          </a:fontRef>
        </p:style>
        <p:txBody>
          <a:bodyPr rtlCol="0" anchor="ctr"/>
          <a:lstStyle/>
          <a:p>
            <a:pPr algn="ctr"/>
            <a:r>
              <a:rPr lang="en-US" altLang="zh-CN" sz="2400" b="1" dirty="0">
                <a:latin typeface="微软雅黑" panose="020B0503020204020204" pitchFamily="34" charset="-122"/>
                <a:ea typeface="微软雅黑" panose="020B0503020204020204" pitchFamily="34" charset="-122"/>
                <a:cs typeface="Times New Roman" panose="02020603050405020304" pitchFamily="18" charset="0"/>
              </a:rPr>
              <a:t>1</a:t>
            </a:r>
            <a:endParaRPr lang="zh-CN" altLang="en-US" sz="2400" b="1" dirty="0">
              <a:latin typeface="微软雅黑" panose="020B0503020204020204" pitchFamily="34" charset="-122"/>
              <a:ea typeface="微软雅黑" panose="020B0503020204020204" pitchFamily="34" charset="-122"/>
              <a:cs typeface="Times New Roman" panose="02020603050405020304" pitchFamily="18" charset="0"/>
            </a:endParaRPr>
          </a:p>
        </p:txBody>
      </p:sp>
      <p:sp>
        <p:nvSpPr>
          <p:cNvPr id="10" name="Rounded Rectangle 10"/>
          <p:cNvSpPr/>
          <p:nvPr/>
        </p:nvSpPr>
        <p:spPr>
          <a:xfrm flipV="1">
            <a:off x="3487746" y="3725481"/>
            <a:ext cx="5359423" cy="101514"/>
          </a:xfrm>
          <a:prstGeom prst="roundRect">
            <a:avLst>
              <a:gd name="adj" fmla="val 0"/>
            </a:avLst>
          </a:prstGeom>
          <a:solidFill>
            <a:srgbClr val="002060"/>
          </a:solidFill>
        </p:spPr>
        <p:style>
          <a:lnRef idx="3">
            <a:schemeClr val="lt1"/>
          </a:lnRef>
          <a:fillRef idx="1">
            <a:schemeClr val="accent5"/>
          </a:fillRef>
          <a:effectRef idx="1">
            <a:schemeClr val="accent5"/>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sz="4400" b="1" dirty="0">
              <a:ln w="0"/>
              <a:effectLst>
                <a:outerShdw blurRad="38100" dist="38100" dir="2700000" algn="tl">
                  <a:srgbClr val="000000">
                    <a:alpha val="43137"/>
                  </a:srgbClr>
                </a:outerShdw>
              </a:effectLst>
              <a:latin typeface="Tahoma" panose="020B0604030504040204" pitchFamily="34" charset="0"/>
              <a:cs typeface="Tahoma" panose="020B0604030504040204" pitchFamily="34" charset="0"/>
            </a:endParaRPr>
          </a:p>
        </p:txBody>
      </p:sp>
      <p:sp>
        <p:nvSpPr>
          <p:cNvPr id="12" name="Rounded Rectangle 11"/>
          <p:cNvSpPr/>
          <p:nvPr/>
        </p:nvSpPr>
        <p:spPr>
          <a:xfrm flipV="1">
            <a:off x="3487744" y="3836610"/>
            <a:ext cx="5359424" cy="75206"/>
          </a:xfrm>
          <a:prstGeom prst="roundRect">
            <a:avLst>
              <a:gd name="adj" fmla="val 0"/>
            </a:avLst>
          </a:prstGeom>
          <a:solidFill>
            <a:srgbClr val="C00000"/>
          </a:solidFill>
        </p:spPr>
        <p:style>
          <a:lnRef idx="3">
            <a:schemeClr val="lt1"/>
          </a:lnRef>
          <a:fillRef idx="1">
            <a:schemeClr val="accent5"/>
          </a:fillRef>
          <a:effectRef idx="1">
            <a:schemeClr val="accent5"/>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sz="4400" b="1" dirty="0">
              <a:ln w="0"/>
              <a:effectLst>
                <a:outerShdw blurRad="38100" dist="38100" dir="2700000" algn="tl">
                  <a:srgbClr val="000000">
                    <a:alpha val="43137"/>
                  </a:srgbClr>
                </a:outerShdw>
              </a:effectLst>
              <a:latin typeface="Tahoma" panose="020B0604030504040204" pitchFamily="34" charset="0"/>
              <a:cs typeface="Tahoma" panose="020B0604030504040204" pitchFamily="34" charset="0"/>
            </a:endParaRPr>
          </a:p>
        </p:txBody>
      </p:sp>
      <p:sp>
        <p:nvSpPr>
          <p:cNvPr id="3" name="灯片编号占位符 2"/>
          <p:cNvSpPr>
            <a:spLocks noGrp="1"/>
          </p:cNvSpPr>
          <p:nvPr>
            <p:ph type="sldNum" sz="quarter" idx="12"/>
          </p:nvPr>
        </p:nvSpPr>
        <p:spPr/>
        <p:txBody>
          <a:bodyPr/>
          <a:lstStyle/>
          <a:p>
            <a:fld id="{2CD93F8F-43FE-42DE-8D5E-9BA1E4E3DE82}" type="slidenum">
              <a:rPr lang="zh-CN" altLang="en-US" smtClean="0"/>
            </a:fld>
            <a:endParaRPr lang="zh-CN" altLang="en-US"/>
          </a:p>
        </p:txBody>
      </p:sp>
      <p:grpSp>
        <p:nvGrpSpPr>
          <p:cNvPr id="11" name="Group 10"/>
          <p:cNvGrpSpPr/>
          <p:nvPr/>
        </p:nvGrpSpPr>
        <p:grpSpPr>
          <a:xfrm>
            <a:off x="150608" y="58920"/>
            <a:ext cx="2581834" cy="694111"/>
            <a:chOff x="4894198" y="822404"/>
            <a:chExt cx="3401707" cy="813713"/>
          </a:xfrm>
        </p:grpSpPr>
        <p:pic>
          <p:nvPicPr>
            <p:cNvPr id="14" name="图片 25"/>
            <p:cNvPicPr>
              <a:picLocks noChangeAspect="1"/>
            </p:cNvPicPr>
            <p:nvPr/>
          </p:nvPicPr>
          <p:blipFill>
            <a:blip r:embed="rId1" cstate="print">
              <a:extLst>
                <a:ext uri="{28A0092B-C50C-407E-A947-70E740481C1C}">
                  <a14:useLocalDpi xmlns:a14="http://schemas.microsoft.com/office/drawing/2010/main" val="0"/>
                </a:ext>
              </a:extLst>
            </a:blip>
            <a:stretch>
              <a:fillRect/>
            </a:stretch>
          </p:blipFill>
          <p:spPr>
            <a:xfrm>
              <a:off x="4894198" y="822404"/>
              <a:ext cx="836377" cy="813713"/>
            </a:xfrm>
            <a:prstGeom prst="rect">
              <a:avLst/>
            </a:prstGeom>
          </p:spPr>
        </p:pic>
        <p:pic>
          <p:nvPicPr>
            <p:cNvPr id="15" name="图片 2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524683" y="912159"/>
              <a:ext cx="2771222" cy="689623"/>
            </a:xfrm>
            <a:prstGeom prst="rect">
              <a:avLst/>
            </a:prstGeom>
          </p:spPr>
        </p:pic>
      </p:gr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矩形 6"/>
          <p:cNvSpPr/>
          <p:nvPr/>
        </p:nvSpPr>
        <p:spPr>
          <a:xfrm>
            <a:off x="1426054" y="247676"/>
            <a:ext cx="810644" cy="553998"/>
          </a:xfrm>
          <a:prstGeom prst="rect">
            <a:avLst/>
          </a:prstGeom>
        </p:spPr>
        <p:txBody>
          <a:bodyPr wrap="square">
            <a:spAutoFit/>
          </a:bodyPr>
          <a:lstStyle/>
          <a:p>
            <a:r>
              <a:rPr lang="en-US" altLang="zh-CN" sz="2400" b="1" dirty="0">
                <a:solidFill>
                  <a:srgbClr val="CD2626"/>
                </a:solidFill>
                <a:latin typeface="微软雅黑" panose="020B0503020204020204" pitchFamily="34" charset="-122"/>
                <a:ea typeface="微软雅黑" panose="020B0503020204020204" pitchFamily="34" charset="-122"/>
                <a:cs typeface="Arial" panose="020B0604020202020204" pitchFamily="34" charset="0"/>
              </a:rPr>
              <a:t>01</a:t>
            </a:r>
            <a:r>
              <a:rPr lang="en-US" altLang="zh-CN" sz="3000" b="1" dirty="0">
                <a:solidFill>
                  <a:srgbClr val="CD2626"/>
                </a:solidFill>
                <a:latin typeface="Arial" panose="020B0604020202020204" pitchFamily="34" charset="0"/>
                <a:cs typeface="Arial" panose="020B0604020202020204" pitchFamily="34" charset="0"/>
              </a:rPr>
              <a:t> </a:t>
            </a:r>
            <a:endParaRPr lang="zh-CN" altLang="en-US" sz="3000" b="1" dirty="0">
              <a:solidFill>
                <a:srgbClr val="CD2626"/>
              </a:solidFill>
              <a:latin typeface="Arial" panose="020B0604020202020204" pitchFamily="34" charset="0"/>
              <a:cs typeface="Arial" panose="020B0604020202020204" pitchFamily="34" charset="0"/>
            </a:endParaRPr>
          </a:p>
        </p:txBody>
      </p:sp>
      <p:sp>
        <p:nvSpPr>
          <p:cNvPr id="8" name="文本框 7"/>
          <p:cNvSpPr txBox="1"/>
          <p:nvPr/>
        </p:nvSpPr>
        <p:spPr>
          <a:xfrm>
            <a:off x="1992593" y="273047"/>
            <a:ext cx="4234396" cy="553085"/>
          </a:xfrm>
          <a:prstGeom prst="rect">
            <a:avLst/>
          </a:prstGeom>
          <a:noFill/>
        </p:spPr>
        <p:txBody>
          <a:bodyPr wrap="square" rtlCol="0">
            <a:spAutoFit/>
          </a:bodyPr>
          <a:lstStyle/>
          <a:p>
            <a:pPr algn="l">
              <a:lnSpc>
                <a:spcPct val="125000"/>
              </a:lnSpc>
            </a:pPr>
            <a:r>
              <a:rPr lang="zh-CN" altLang="en-US" sz="2400" b="1" dirty="0">
                <a:solidFill>
                  <a:schemeClr val="tx1">
                    <a:lumMod val="85000"/>
                    <a:lumOff val="15000"/>
                  </a:schemeClr>
                </a:solidFill>
                <a:latin typeface="微软雅黑" panose="020B0503020204020204" pitchFamily="34" charset="-122"/>
                <a:ea typeface="微软雅黑" panose="020B0503020204020204" pitchFamily="34" charset="-122"/>
                <a:cs typeface="Arial" panose="020B0604020202020204" pitchFamily="34" charset="0"/>
              </a:rPr>
              <a:t>非智能汽车</a:t>
            </a:r>
            <a:r>
              <a:rPr lang="zh-CN" altLang="en-US" sz="2400" b="1" dirty="0">
                <a:solidFill>
                  <a:schemeClr val="tx1">
                    <a:lumMod val="85000"/>
                    <a:lumOff val="15000"/>
                  </a:schemeClr>
                </a:solidFill>
                <a:latin typeface="微软雅黑" panose="020B0503020204020204" pitchFamily="34" charset="-122"/>
                <a:ea typeface="微软雅黑" panose="020B0503020204020204" pitchFamily="34" charset="-122"/>
                <a:cs typeface="Arial" panose="020B0604020202020204" pitchFamily="34" charset="0"/>
              </a:rPr>
              <a:t>驾驶</a:t>
            </a:r>
            <a:endParaRPr lang="zh-CN" altLang="en-US" sz="2400" b="1" dirty="0">
              <a:solidFill>
                <a:schemeClr val="tx1">
                  <a:lumMod val="85000"/>
                  <a:lumOff val="15000"/>
                </a:schemeClr>
              </a:solidFill>
              <a:latin typeface="微软雅黑" panose="020B0503020204020204" pitchFamily="34" charset="-122"/>
              <a:ea typeface="微软雅黑" panose="020B0503020204020204" pitchFamily="34" charset="-122"/>
              <a:cs typeface="Arial" panose="020B0604020202020204" pitchFamily="34" charset="0"/>
            </a:endParaRPr>
          </a:p>
        </p:txBody>
      </p:sp>
      <p:sp>
        <p:nvSpPr>
          <p:cNvPr id="3" name="矩形 2"/>
          <p:cNvSpPr/>
          <p:nvPr/>
        </p:nvSpPr>
        <p:spPr>
          <a:xfrm>
            <a:off x="1086522" y="1949638"/>
            <a:ext cx="10853432" cy="2861310"/>
          </a:xfrm>
          <a:prstGeom prst="rect">
            <a:avLst/>
          </a:prstGeom>
        </p:spPr>
        <p:txBody>
          <a:bodyPr wrap="square">
            <a:spAutoFit/>
          </a:bodyPr>
          <a:lstStyle/>
          <a:p>
            <a:pPr marL="285750" lvl="0" indent="-285750">
              <a:lnSpc>
                <a:spcPct val="200000"/>
              </a:lnSpc>
              <a:spcAft>
                <a:spcPts val="600"/>
              </a:spcAft>
              <a:buSzPct val="120000"/>
              <a:buFont typeface="Arial" panose="020B0604020202020204" pitchFamily="34" charset="0"/>
              <a:buChar char="•"/>
            </a:pPr>
            <a:r>
              <a:rPr lang="zh-CN" altLang="en-US" sz="1600" b="1" kern="100" dirty="0">
                <a:latin typeface="微软雅黑" panose="020B0503020204020204" pitchFamily="34" charset="-122"/>
                <a:ea typeface="微软雅黑" panose="020B0503020204020204" pitchFamily="34" charset="-122"/>
                <a:cs typeface="Times New Roman" panose="02020603050405020304" pitchFamily="18" charset="0"/>
              </a:rPr>
              <a:t>调研背景和方向：</a:t>
            </a:r>
            <a:r>
              <a:rPr lang="zh-CN" altLang="en-US" sz="1600" kern="100" dirty="0">
                <a:latin typeface="微软雅黑" panose="020B0503020204020204" pitchFamily="34" charset="-122"/>
                <a:ea typeface="微软雅黑" panose="020B0503020204020204" pitchFamily="34" charset="-122"/>
                <a:cs typeface="Times New Roman" panose="02020603050405020304" pitchFamily="18" charset="0"/>
              </a:rPr>
              <a:t>（</a:t>
            </a:r>
            <a:r>
              <a:rPr lang="en-US" altLang="zh-CN" sz="1600" kern="100" dirty="0">
                <a:latin typeface="微软雅黑" panose="020B0503020204020204" pitchFamily="34" charset="-122"/>
                <a:ea typeface="微软雅黑" panose="020B0503020204020204" pitchFamily="34" charset="-122"/>
                <a:cs typeface="Times New Roman" panose="02020603050405020304" pitchFamily="18" charset="0"/>
              </a:rPr>
              <a:t>1</a:t>
            </a:r>
            <a:r>
              <a:rPr lang="zh-CN" altLang="en-US" sz="1600" kern="100" dirty="0">
                <a:latin typeface="微软雅黑" panose="020B0503020204020204" pitchFamily="34" charset="-122"/>
                <a:ea typeface="微软雅黑" panose="020B0503020204020204" pitchFamily="34" charset="-122"/>
                <a:cs typeface="Times New Roman" panose="02020603050405020304" pitchFamily="18" charset="0"/>
              </a:rPr>
              <a:t>）非智能汽车驾驶中的人机交互从</a:t>
            </a:r>
            <a:r>
              <a:rPr lang="zh-CN" altLang="en-US" sz="1600" b="1" kern="100" dirty="0">
                <a:latin typeface="微软雅黑" panose="020B0503020204020204" pitchFamily="34" charset="-122"/>
                <a:ea typeface="微软雅黑" panose="020B0503020204020204" pitchFamily="34" charset="-122"/>
                <a:cs typeface="Times New Roman" panose="02020603050405020304" pitchFamily="18" charset="0"/>
              </a:rPr>
              <a:t>人</a:t>
            </a:r>
            <a:r>
              <a:rPr lang="en-US" altLang="zh-CN" sz="1600" b="1" kern="100" dirty="0">
                <a:latin typeface="微软雅黑" panose="020B0503020204020204" pitchFamily="34" charset="-122"/>
                <a:ea typeface="微软雅黑" panose="020B0503020204020204" pitchFamily="34" charset="-122"/>
                <a:cs typeface="Times New Roman" panose="02020603050405020304" pitchFamily="18" charset="0"/>
              </a:rPr>
              <a:t>—</a:t>
            </a:r>
            <a:r>
              <a:rPr lang="zh-CN" altLang="en-US" sz="1600" b="1" kern="100" dirty="0">
                <a:latin typeface="微软雅黑" panose="020B0503020204020204" pitchFamily="34" charset="-122"/>
                <a:ea typeface="微软雅黑" panose="020B0503020204020204" pitchFamily="34" charset="-122"/>
                <a:cs typeface="Times New Roman" panose="02020603050405020304" pitchFamily="18" charset="0"/>
              </a:rPr>
              <a:t>车</a:t>
            </a:r>
            <a:r>
              <a:rPr lang="en-US" altLang="zh-CN" sz="1600" b="1" kern="100" dirty="0">
                <a:latin typeface="微软雅黑" panose="020B0503020204020204" pitchFamily="34" charset="-122"/>
                <a:ea typeface="微软雅黑" panose="020B0503020204020204" pitchFamily="34" charset="-122"/>
                <a:cs typeface="Times New Roman" panose="02020603050405020304" pitchFamily="18" charset="0"/>
              </a:rPr>
              <a:t>—</a:t>
            </a:r>
            <a:r>
              <a:rPr lang="zh-CN" altLang="en-US" sz="1600" b="1" kern="100" dirty="0">
                <a:latin typeface="微软雅黑" panose="020B0503020204020204" pitchFamily="34" charset="-122"/>
                <a:ea typeface="微软雅黑" panose="020B0503020204020204" pitchFamily="34" charset="-122"/>
                <a:cs typeface="Times New Roman" panose="02020603050405020304" pitchFamily="18" charset="0"/>
              </a:rPr>
              <a:t>环境闭环</a:t>
            </a:r>
            <a:r>
              <a:rPr lang="zh-CN" altLang="en-US" sz="1600" kern="100" dirty="0">
                <a:latin typeface="微软雅黑" panose="020B0503020204020204" pitchFamily="34" charset="-122"/>
                <a:ea typeface="微软雅黑" panose="020B0503020204020204" pitchFamily="34" charset="-122"/>
                <a:cs typeface="Times New Roman" panose="02020603050405020304" pitchFamily="18" charset="0"/>
              </a:rPr>
              <a:t>角度进行调研，主要以环境刺激作为输入，</a:t>
            </a:r>
            <a:endParaRPr lang="zh-CN" altLang="en-US" sz="1600" kern="100" dirty="0">
              <a:latin typeface="微软雅黑" panose="020B0503020204020204" pitchFamily="34" charset="-122"/>
              <a:ea typeface="微软雅黑" panose="020B0503020204020204" pitchFamily="34" charset="-122"/>
              <a:cs typeface="Times New Roman" panose="02020603050405020304" pitchFamily="18" charset="0"/>
            </a:endParaRPr>
          </a:p>
          <a:p>
            <a:pPr lvl="0" indent="0">
              <a:lnSpc>
                <a:spcPct val="200000"/>
              </a:lnSpc>
              <a:spcAft>
                <a:spcPts val="600"/>
              </a:spcAft>
              <a:buSzPct val="120000"/>
              <a:buFont typeface="Arial" panose="020B0604020202020204" pitchFamily="34" charset="0"/>
              <a:buNone/>
            </a:pPr>
            <a:r>
              <a:rPr lang="en-US" altLang="zh-CN" sz="1600" kern="100" dirty="0">
                <a:latin typeface="微软雅黑" panose="020B0503020204020204" pitchFamily="34" charset="-122"/>
                <a:ea typeface="微软雅黑" panose="020B0503020204020204" pitchFamily="34" charset="-122"/>
                <a:cs typeface="Times New Roman" panose="02020603050405020304" pitchFamily="18" charset="0"/>
              </a:rPr>
              <a:t>                                        </a:t>
            </a:r>
            <a:r>
              <a:rPr lang="zh-CN" altLang="en-US" sz="1600" kern="100" dirty="0">
                <a:latin typeface="微软雅黑" panose="020B0503020204020204" pitchFamily="34" charset="-122"/>
                <a:ea typeface="微软雅黑" panose="020B0503020204020204" pitchFamily="34" charset="-122"/>
                <a:cs typeface="Times New Roman" panose="02020603050405020304" pitchFamily="18" charset="0"/>
              </a:rPr>
              <a:t>分析给驾驶员情绪及行为带来的变化，如长时间的跟驰、插车等；</a:t>
            </a:r>
            <a:endParaRPr lang="zh-CN" altLang="en-US" sz="1600" kern="100" dirty="0">
              <a:latin typeface="微软雅黑" panose="020B0503020204020204" pitchFamily="34" charset="-122"/>
              <a:ea typeface="微软雅黑" panose="020B0503020204020204" pitchFamily="34" charset="-122"/>
              <a:cs typeface="Times New Roman" panose="02020603050405020304" pitchFamily="18" charset="0"/>
            </a:endParaRPr>
          </a:p>
          <a:p>
            <a:pPr lvl="0" indent="0">
              <a:lnSpc>
                <a:spcPct val="200000"/>
              </a:lnSpc>
              <a:spcAft>
                <a:spcPts val="600"/>
              </a:spcAft>
              <a:buSzPct val="120000"/>
              <a:buFont typeface="Arial" panose="020B0604020202020204" pitchFamily="34" charset="0"/>
              <a:buNone/>
            </a:pPr>
            <a:r>
              <a:rPr lang="zh-CN" altLang="en-US" sz="1600" kern="100" dirty="0">
                <a:latin typeface="微软雅黑" panose="020B0503020204020204" pitchFamily="34" charset="-122"/>
                <a:ea typeface="微软雅黑" panose="020B0503020204020204" pitchFamily="34" charset="-122"/>
                <a:cs typeface="Times New Roman" panose="02020603050405020304" pitchFamily="18" charset="0"/>
              </a:rPr>
              <a:t> </a:t>
            </a:r>
            <a:r>
              <a:rPr lang="en-US" altLang="zh-CN" sz="1600" kern="100" dirty="0">
                <a:latin typeface="微软雅黑" panose="020B0503020204020204" pitchFamily="34" charset="-122"/>
                <a:ea typeface="微软雅黑" panose="020B0503020204020204" pitchFamily="34" charset="-122"/>
                <a:cs typeface="Times New Roman" panose="02020603050405020304" pitchFamily="18" charset="0"/>
              </a:rPr>
              <a:t>                              </a:t>
            </a:r>
            <a:r>
              <a:rPr lang="zh-CN" altLang="en-US" sz="1600" kern="100" dirty="0">
                <a:latin typeface="微软雅黑" panose="020B0503020204020204" pitchFamily="34" charset="-122"/>
                <a:ea typeface="微软雅黑" panose="020B0503020204020204" pitchFamily="34" charset="-122"/>
                <a:cs typeface="Times New Roman" panose="02020603050405020304" pitchFamily="18" charset="0"/>
              </a:rPr>
              <a:t>（</a:t>
            </a:r>
            <a:r>
              <a:rPr lang="en-US" altLang="zh-CN" sz="1600" kern="100" dirty="0">
                <a:latin typeface="微软雅黑" panose="020B0503020204020204" pitchFamily="34" charset="-122"/>
                <a:ea typeface="微软雅黑" panose="020B0503020204020204" pitchFamily="34" charset="-122"/>
                <a:cs typeface="Times New Roman" panose="02020603050405020304" pitchFamily="18" charset="0"/>
              </a:rPr>
              <a:t>2</a:t>
            </a:r>
            <a:r>
              <a:rPr lang="zh-CN" altLang="en-US" sz="1600" kern="100" dirty="0">
                <a:latin typeface="微软雅黑" panose="020B0503020204020204" pitchFamily="34" charset="-122"/>
                <a:ea typeface="微软雅黑" panose="020B0503020204020204" pitchFamily="34" charset="-122"/>
                <a:cs typeface="Times New Roman" panose="02020603050405020304" pitchFamily="18" charset="0"/>
              </a:rPr>
              <a:t>）</a:t>
            </a:r>
            <a:r>
              <a:rPr lang="zh-CN" altLang="en-US" sz="1600" kern="100" dirty="0">
                <a:latin typeface="微软雅黑" panose="020B0503020204020204" pitchFamily="34" charset="-122"/>
                <a:ea typeface="微软雅黑" panose="020B0503020204020204" pitchFamily="34" charset="-122"/>
                <a:cs typeface="Times New Roman" panose="02020603050405020304" pitchFamily="18" charset="0"/>
                <a:sym typeface="+mn-ea"/>
              </a:rPr>
              <a:t>长时间的跟驰，驾驶车辆速度受限，已有研究</a:t>
            </a:r>
            <a:r>
              <a:rPr lang="en-US" altLang="zh-CN" sz="1600" kern="100" dirty="0">
                <a:latin typeface="微软雅黑" panose="020B0503020204020204" pitchFamily="34" charset="-122"/>
                <a:ea typeface="微软雅黑" panose="020B0503020204020204" pitchFamily="34" charset="-122"/>
                <a:cs typeface="Times New Roman" panose="02020603050405020304" pitchFamily="18" charset="0"/>
                <a:sym typeface="+mn-ea"/>
              </a:rPr>
              <a:t>[1]</a:t>
            </a:r>
            <a:r>
              <a:rPr lang="zh-CN" altLang="en-US" sz="1600" kern="100" dirty="0">
                <a:latin typeface="微软雅黑" panose="020B0503020204020204" pitchFamily="34" charset="-122"/>
                <a:ea typeface="微软雅黑" panose="020B0503020204020204" pitchFamily="34" charset="-122"/>
                <a:cs typeface="Times New Roman" panose="02020603050405020304" pitchFamily="18" charset="0"/>
                <a:sym typeface="+mn-ea"/>
              </a:rPr>
              <a:t>表明会产生愤怒情绪，情绪上的改变会对驾</a:t>
            </a:r>
            <a:endParaRPr lang="zh-CN" altLang="en-US" sz="1600" kern="100" dirty="0">
              <a:latin typeface="微软雅黑" panose="020B0503020204020204" pitchFamily="34" charset="-122"/>
              <a:ea typeface="微软雅黑" panose="020B0503020204020204" pitchFamily="34" charset="-122"/>
              <a:cs typeface="Times New Roman" panose="02020603050405020304" pitchFamily="18" charset="0"/>
              <a:sym typeface="+mn-ea"/>
            </a:endParaRPr>
          </a:p>
          <a:p>
            <a:pPr lvl="0" indent="0">
              <a:lnSpc>
                <a:spcPct val="200000"/>
              </a:lnSpc>
              <a:spcAft>
                <a:spcPts val="600"/>
              </a:spcAft>
              <a:buSzPct val="120000"/>
              <a:buFont typeface="Arial" panose="020B0604020202020204" pitchFamily="34" charset="0"/>
              <a:buNone/>
            </a:pPr>
            <a:r>
              <a:rPr lang="zh-CN" altLang="en-US" sz="1600" kern="100" dirty="0">
                <a:latin typeface="微软雅黑" panose="020B0503020204020204" pitchFamily="34" charset="-122"/>
                <a:ea typeface="微软雅黑" panose="020B0503020204020204" pitchFamily="34" charset="-122"/>
                <a:cs typeface="Times New Roman" panose="02020603050405020304" pitchFamily="18" charset="0"/>
                <a:sym typeface="+mn-ea"/>
              </a:rPr>
              <a:t> </a:t>
            </a:r>
            <a:r>
              <a:rPr lang="en-US" altLang="zh-CN" sz="1600" kern="100" dirty="0">
                <a:latin typeface="微软雅黑" panose="020B0503020204020204" pitchFamily="34" charset="-122"/>
                <a:ea typeface="微软雅黑" panose="020B0503020204020204" pitchFamily="34" charset="-122"/>
                <a:cs typeface="Times New Roman" panose="02020603050405020304" pitchFamily="18" charset="0"/>
                <a:sym typeface="+mn-ea"/>
              </a:rPr>
              <a:t>                                      </a:t>
            </a:r>
            <a:r>
              <a:rPr lang="zh-CN" altLang="en-US" sz="1600" kern="100" dirty="0">
                <a:latin typeface="微软雅黑" panose="020B0503020204020204" pitchFamily="34" charset="-122"/>
                <a:ea typeface="微软雅黑" panose="020B0503020204020204" pitchFamily="34" charset="-122"/>
                <a:cs typeface="Times New Roman" panose="02020603050405020304" pitchFamily="18" charset="0"/>
                <a:sym typeface="+mn-ea"/>
              </a:rPr>
              <a:t>驶员的行为决策带来影响。</a:t>
            </a:r>
            <a:endParaRPr lang="en-US" altLang="zh-CN" sz="1600" kern="100" dirty="0">
              <a:latin typeface="微软雅黑" panose="020B0503020204020204" pitchFamily="34" charset="-122"/>
              <a:ea typeface="微软雅黑" panose="020B0503020204020204" pitchFamily="34" charset="-122"/>
              <a:cs typeface="Times New Roman" panose="02020603050405020304" pitchFamily="18" charset="0"/>
            </a:endParaRPr>
          </a:p>
          <a:p>
            <a:pPr marL="285750" lvl="0" indent="-285750">
              <a:lnSpc>
                <a:spcPct val="200000"/>
              </a:lnSpc>
              <a:spcAft>
                <a:spcPts val="600"/>
              </a:spcAft>
              <a:buSzPct val="120000"/>
              <a:buFont typeface="Arial" panose="020B0604020202020204" pitchFamily="34" charset="0"/>
              <a:buChar char="•"/>
            </a:pPr>
            <a:r>
              <a:rPr lang="zh-CN" altLang="en-US" sz="1600" b="1" kern="100" dirty="0">
                <a:latin typeface="微软雅黑" panose="020B0503020204020204" pitchFamily="34" charset="-122"/>
                <a:ea typeface="微软雅黑" panose="020B0503020204020204" pitchFamily="34" charset="-122"/>
                <a:cs typeface="Times New Roman" panose="02020603050405020304" pitchFamily="18" charset="0"/>
              </a:rPr>
              <a:t>调研</a:t>
            </a:r>
            <a:r>
              <a:rPr lang="zh-CN" altLang="en-US" sz="1600" b="1" kern="100" dirty="0">
                <a:latin typeface="微软雅黑" panose="020B0503020204020204" pitchFamily="34" charset="-122"/>
                <a:ea typeface="微软雅黑" panose="020B0503020204020204" pitchFamily="34" charset="-122"/>
                <a:cs typeface="Times New Roman" panose="02020603050405020304" pitchFamily="18" charset="0"/>
              </a:rPr>
              <a:t>一：</a:t>
            </a:r>
            <a:r>
              <a:rPr lang="en-US" altLang="zh-CN" sz="1600" kern="100" dirty="0">
                <a:latin typeface="微软雅黑" panose="020B0503020204020204" pitchFamily="34" charset="-122"/>
                <a:ea typeface="微软雅黑" panose="020B0503020204020204" pitchFamily="34" charset="-122"/>
                <a:cs typeface="Times New Roman" panose="02020603050405020304" pitchFamily="18" charset="0"/>
              </a:rPr>
              <a:t>“</a:t>
            </a:r>
            <a:r>
              <a:rPr lang="zh-CN" altLang="en-US" sz="1600" kern="100" dirty="0">
                <a:latin typeface="微软雅黑" panose="020B0503020204020204" pitchFamily="34" charset="-122"/>
                <a:ea typeface="微软雅黑" panose="020B0503020204020204" pitchFamily="34" charset="-122"/>
                <a:cs typeface="Times New Roman" panose="02020603050405020304" pitchFamily="18" charset="0"/>
              </a:rPr>
              <a:t>路怒情绪</a:t>
            </a:r>
            <a:r>
              <a:rPr lang="en-US" altLang="zh-CN" sz="1600" kern="100" dirty="0">
                <a:latin typeface="微软雅黑" panose="020B0503020204020204" pitchFamily="34" charset="-122"/>
                <a:ea typeface="微软雅黑" panose="020B0503020204020204" pitchFamily="34" charset="-122"/>
                <a:cs typeface="Times New Roman" panose="02020603050405020304" pitchFamily="18" charset="0"/>
              </a:rPr>
              <a:t>”</a:t>
            </a:r>
            <a:r>
              <a:rPr lang="zh-CN" altLang="en-US" sz="1600" kern="100" dirty="0">
                <a:latin typeface="微软雅黑" panose="020B0503020204020204" pitchFamily="34" charset="-122"/>
                <a:ea typeface="微软雅黑" panose="020B0503020204020204" pitchFamily="34" charset="-122"/>
                <a:cs typeface="Times New Roman" panose="02020603050405020304" pitchFamily="18" charset="0"/>
              </a:rPr>
              <a:t>对低龄驾驶员行为决策的影响</a:t>
            </a:r>
            <a:r>
              <a:rPr lang="en-US" altLang="zh-CN" sz="1600" kern="100" dirty="0">
                <a:latin typeface="微软雅黑" panose="020B0503020204020204" pitchFamily="34" charset="-122"/>
                <a:ea typeface="微软雅黑" panose="020B0503020204020204" pitchFamily="34" charset="-122"/>
                <a:cs typeface="Times New Roman" panose="02020603050405020304" pitchFamily="18" charset="0"/>
              </a:rPr>
              <a:t>	</a:t>
            </a:r>
            <a:endParaRPr lang="en-US" altLang="zh-CN" sz="1600" kern="100" dirty="0">
              <a:latin typeface="微软雅黑" panose="020B0503020204020204" pitchFamily="34" charset="-122"/>
              <a:ea typeface="微软雅黑" panose="020B0503020204020204" pitchFamily="34" charset="-122"/>
              <a:cs typeface="Times New Roman" panose="02020603050405020304" pitchFamily="18" charset="0"/>
            </a:endParaRPr>
          </a:p>
        </p:txBody>
      </p:sp>
      <p:sp>
        <p:nvSpPr>
          <p:cNvPr id="2" name="文本框 1"/>
          <p:cNvSpPr txBox="1"/>
          <p:nvPr/>
        </p:nvSpPr>
        <p:spPr>
          <a:xfrm>
            <a:off x="1137285" y="5958840"/>
            <a:ext cx="10752455" cy="245110"/>
          </a:xfrm>
          <a:prstGeom prst="rect">
            <a:avLst/>
          </a:prstGeom>
          <a:noFill/>
        </p:spPr>
        <p:txBody>
          <a:bodyPr wrap="square" rtlCol="0">
            <a:spAutoFit/>
          </a:bodyPr>
          <a:p>
            <a:r>
              <a:rPr lang="zh-CN" altLang="en-US" sz="1000"/>
              <a:t>参考文献：[1]Stephens A.N.;Groeger J.A..Anger</a:t>
            </a:r>
            <a:r>
              <a:rPr lang="en-US" altLang="zh-CN" sz="1000"/>
              <a:t>-</a:t>
            </a:r>
            <a:r>
              <a:rPr lang="zh-CN" altLang="en-US" sz="1000"/>
              <a:t>congruent behaviour transfers across driving situations[J].Cognition and Emotion,2011,Vol.25(8): 1423-1438</a:t>
            </a:r>
            <a:endParaRPr lang="zh-CN" altLang="en-US" sz="100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矩形 6"/>
          <p:cNvSpPr/>
          <p:nvPr/>
        </p:nvSpPr>
        <p:spPr>
          <a:xfrm>
            <a:off x="1426054" y="247676"/>
            <a:ext cx="810644" cy="553998"/>
          </a:xfrm>
          <a:prstGeom prst="rect">
            <a:avLst/>
          </a:prstGeom>
        </p:spPr>
        <p:txBody>
          <a:bodyPr wrap="square">
            <a:spAutoFit/>
          </a:bodyPr>
          <a:lstStyle/>
          <a:p>
            <a:r>
              <a:rPr lang="en-US" altLang="zh-CN" sz="2400" b="1" dirty="0">
                <a:solidFill>
                  <a:srgbClr val="CD2626"/>
                </a:solidFill>
                <a:latin typeface="微软雅黑" panose="020B0503020204020204" pitchFamily="34" charset="-122"/>
                <a:ea typeface="微软雅黑" panose="020B0503020204020204" pitchFamily="34" charset="-122"/>
                <a:cs typeface="Arial" panose="020B0604020202020204" pitchFamily="34" charset="0"/>
              </a:rPr>
              <a:t>01</a:t>
            </a:r>
            <a:r>
              <a:rPr lang="en-US" altLang="zh-CN" sz="3000" b="1" dirty="0">
                <a:solidFill>
                  <a:srgbClr val="CD2626"/>
                </a:solidFill>
                <a:latin typeface="Arial" panose="020B0604020202020204" pitchFamily="34" charset="0"/>
                <a:cs typeface="Arial" panose="020B0604020202020204" pitchFamily="34" charset="0"/>
              </a:rPr>
              <a:t> </a:t>
            </a:r>
            <a:endParaRPr lang="zh-CN" altLang="en-US" sz="3000" b="1" dirty="0">
              <a:solidFill>
                <a:srgbClr val="CD2626"/>
              </a:solidFill>
              <a:latin typeface="Arial" panose="020B0604020202020204" pitchFamily="34" charset="0"/>
              <a:cs typeface="Arial" panose="020B0604020202020204" pitchFamily="34" charset="0"/>
            </a:endParaRPr>
          </a:p>
        </p:txBody>
      </p:sp>
      <p:sp>
        <p:nvSpPr>
          <p:cNvPr id="8" name="文本框 7"/>
          <p:cNvSpPr txBox="1"/>
          <p:nvPr/>
        </p:nvSpPr>
        <p:spPr>
          <a:xfrm>
            <a:off x="1992593" y="273047"/>
            <a:ext cx="4234396" cy="553085"/>
          </a:xfrm>
          <a:prstGeom prst="rect">
            <a:avLst/>
          </a:prstGeom>
          <a:noFill/>
        </p:spPr>
        <p:txBody>
          <a:bodyPr wrap="square" rtlCol="0">
            <a:spAutoFit/>
          </a:bodyPr>
          <a:lstStyle/>
          <a:p>
            <a:pPr algn="l">
              <a:lnSpc>
                <a:spcPct val="125000"/>
              </a:lnSpc>
            </a:pPr>
            <a:r>
              <a:rPr lang="zh-CN" altLang="en-US" sz="2400" b="1" dirty="0">
                <a:solidFill>
                  <a:schemeClr val="tx1">
                    <a:lumMod val="85000"/>
                    <a:lumOff val="15000"/>
                  </a:schemeClr>
                </a:solidFill>
                <a:latin typeface="微软雅黑" panose="020B0503020204020204" pitchFamily="34" charset="-122"/>
                <a:ea typeface="微软雅黑" panose="020B0503020204020204" pitchFamily="34" charset="-122"/>
                <a:cs typeface="Arial" panose="020B0604020202020204" pitchFamily="34" charset="0"/>
              </a:rPr>
              <a:t>非智能汽车</a:t>
            </a:r>
            <a:r>
              <a:rPr lang="zh-CN" altLang="en-US" sz="2400" b="1" dirty="0">
                <a:solidFill>
                  <a:schemeClr val="tx1">
                    <a:lumMod val="85000"/>
                    <a:lumOff val="15000"/>
                  </a:schemeClr>
                </a:solidFill>
                <a:latin typeface="微软雅黑" panose="020B0503020204020204" pitchFamily="34" charset="-122"/>
                <a:ea typeface="微软雅黑" panose="020B0503020204020204" pitchFamily="34" charset="-122"/>
                <a:cs typeface="Arial" panose="020B0604020202020204" pitchFamily="34" charset="0"/>
              </a:rPr>
              <a:t>驾驶</a:t>
            </a:r>
            <a:endParaRPr lang="zh-CN" altLang="en-US" sz="2400" b="1" dirty="0">
              <a:solidFill>
                <a:schemeClr val="tx1">
                  <a:lumMod val="85000"/>
                  <a:lumOff val="15000"/>
                </a:schemeClr>
              </a:solidFill>
              <a:latin typeface="微软雅黑" panose="020B0503020204020204" pitchFamily="34" charset="-122"/>
              <a:ea typeface="微软雅黑" panose="020B0503020204020204" pitchFamily="34" charset="-122"/>
              <a:cs typeface="Arial" panose="020B0604020202020204" pitchFamily="34" charset="0"/>
            </a:endParaRPr>
          </a:p>
        </p:txBody>
      </p:sp>
      <p:sp>
        <p:nvSpPr>
          <p:cNvPr id="4" name="文本框 3"/>
          <p:cNvSpPr txBox="1"/>
          <p:nvPr/>
        </p:nvSpPr>
        <p:spPr>
          <a:xfrm>
            <a:off x="455930" y="1156970"/>
            <a:ext cx="11280775" cy="922020"/>
          </a:xfrm>
          <a:prstGeom prst="rect">
            <a:avLst/>
          </a:prstGeom>
          <a:noFill/>
        </p:spPr>
        <p:txBody>
          <a:bodyPr wrap="square" rtlCol="0">
            <a:spAutoFit/>
          </a:bodyPr>
          <a:p>
            <a:pPr marL="285750" indent="-285750">
              <a:buFont typeface="Arial" panose="020B0604020202020204" pitchFamily="34" charset="0"/>
              <a:buChar char="•"/>
            </a:pPr>
            <a:r>
              <a:rPr lang="zh-CN" altLang="en-US"/>
              <a:t>驾驶行为决策是驾驶员觉察信息，判断当前交通情况并选择决策策略的信息加工过程</a:t>
            </a:r>
            <a:endParaRPr lang="zh-CN" altLang="en-US"/>
          </a:p>
          <a:p>
            <a:pPr marL="285750" indent="-285750">
              <a:buFont typeface="Arial" panose="020B0604020202020204" pitchFamily="34" charset="0"/>
              <a:buChar char="•"/>
            </a:pPr>
            <a:endParaRPr lang="zh-CN" altLang="en-US" b="1"/>
          </a:p>
          <a:p>
            <a:pPr marL="285750" indent="-285750">
              <a:buFont typeface="Arial" panose="020B0604020202020204" pitchFamily="34" charset="0"/>
              <a:buChar char="•"/>
            </a:pPr>
            <a:r>
              <a:rPr lang="zh-CN" altLang="en-US"/>
              <a:t>目前研究信息加工过程的理论有 2 种 基 本 模 型，分别是技术－规则－知识模型和</a:t>
            </a:r>
            <a:r>
              <a:rPr lang="zh-CN" altLang="en-US" b="1"/>
              <a:t>信息加工模型</a:t>
            </a:r>
            <a:endParaRPr lang="zh-CN" altLang="en-US" b="1"/>
          </a:p>
        </p:txBody>
      </p:sp>
      <p:pic>
        <p:nvPicPr>
          <p:cNvPr id="9" name="图片 8"/>
          <p:cNvPicPr>
            <a:picLocks noChangeAspect="1"/>
          </p:cNvPicPr>
          <p:nvPr>
            <p:custDataLst>
              <p:tags r:id="rId1"/>
            </p:custDataLst>
          </p:nvPr>
        </p:nvPicPr>
        <p:blipFill>
          <a:blip r:embed="rId2"/>
          <a:stretch>
            <a:fillRect/>
          </a:stretch>
        </p:blipFill>
        <p:spPr>
          <a:xfrm>
            <a:off x="455930" y="2434590"/>
            <a:ext cx="4524375" cy="2809875"/>
          </a:xfrm>
          <a:prstGeom prst="rect">
            <a:avLst/>
          </a:prstGeom>
        </p:spPr>
      </p:pic>
      <p:sp>
        <p:nvSpPr>
          <p:cNvPr id="10" name="文本框 9"/>
          <p:cNvSpPr txBox="1"/>
          <p:nvPr/>
        </p:nvSpPr>
        <p:spPr>
          <a:xfrm>
            <a:off x="4980305" y="2680335"/>
            <a:ext cx="7149465" cy="2584450"/>
          </a:xfrm>
          <a:prstGeom prst="rect">
            <a:avLst/>
          </a:prstGeom>
          <a:noFill/>
        </p:spPr>
        <p:txBody>
          <a:bodyPr wrap="square" rtlCol="0">
            <a:spAutoFit/>
          </a:bodyPr>
          <a:p>
            <a:r>
              <a:rPr lang="zh-CN" altLang="en-US" b="1"/>
              <a:t>H1: 路怒情绪对低驾龄驾驶员注意有直接影响</a:t>
            </a:r>
            <a:r>
              <a:rPr lang="en-US" altLang="zh-CN" b="1"/>
              <a:t>[2][3]</a:t>
            </a:r>
            <a:endParaRPr lang="zh-CN" altLang="en-US" b="1"/>
          </a:p>
          <a:p>
            <a:r>
              <a:rPr lang="zh-CN" altLang="en-US"/>
              <a:t>（路怒情绪使低驾龄驾驶员产生注意偏向，忽略一些必要的驾驶信息）</a:t>
            </a:r>
            <a:endParaRPr lang="zh-CN" altLang="en-US"/>
          </a:p>
          <a:p>
            <a:endParaRPr lang="zh-CN" altLang="en-US"/>
          </a:p>
          <a:p>
            <a:r>
              <a:rPr lang="zh-CN" altLang="en-US" b="1"/>
              <a:t>H2: 路怒情绪对低驾龄驾驶员感觉有直接影响</a:t>
            </a:r>
            <a:r>
              <a:rPr lang="en-US" altLang="zh-CN" b="1"/>
              <a:t>[4]</a:t>
            </a:r>
            <a:endParaRPr lang="zh-CN" altLang="en-US" b="1"/>
          </a:p>
          <a:p>
            <a:r>
              <a:rPr lang="zh-CN" altLang="en-US"/>
              <a:t>（路怒情绪会使驾驶员对外界信息进行感知编码时，倾向于选择与路怒情绪相匹配的信息）</a:t>
            </a:r>
            <a:endParaRPr lang="zh-CN" altLang="en-US"/>
          </a:p>
          <a:p>
            <a:endParaRPr lang="zh-CN" altLang="en-US"/>
          </a:p>
          <a:p>
            <a:r>
              <a:rPr lang="zh-CN" altLang="en-US" b="1"/>
              <a:t>H3: 路怒情绪对低驾龄驾驶员思维决策有直接影响</a:t>
            </a:r>
            <a:r>
              <a:rPr lang="en-US" altLang="zh-CN" b="1"/>
              <a:t>[5]</a:t>
            </a:r>
            <a:endParaRPr lang="zh-CN" altLang="en-US" b="1"/>
          </a:p>
          <a:p>
            <a:r>
              <a:rPr lang="zh-CN" altLang="en-US"/>
              <a:t>（路怒情绪会影响信息加工的进程）</a:t>
            </a:r>
            <a:endParaRPr lang="zh-CN" altLang="en-US"/>
          </a:p>
        </p:txBody>
      </p:sp>
      <p:sp>
        <p:nvSpPr>
          <p:cNvPr id="12" name="文本框 11"/>
          <p:cNvSpPr txBox="1"/>
          <p:nvPr/>
        </p:nvSpPr>
        <p:spPr>
          <a:xfrm>
            <a:off x="455930" y="5344795"/>
            <a:ext cx="10752455" cy="1476375"/>
          </a:xfrm>
          <a:prstGeom prst="rect">
            <a:avLst/>
          </a:prstGeom>
          <a:noFill/>
        </p:spPr>
        <p:txBody>
          <a:bodyPr wrap="square" rtlCol="0">
            <a:spAutoFit/>
          </a:bodyPr>
          <a:p>
            <a:r>
              <a:rPr lang="zh-CN" altLang="en-US" sz="1000"/>
              <a:t>参考文献：</a:t>
            </a:r>
            <a:endParaRPr lang="zh-CN" altLang="en-US" sz="1000"/>
          </a:p>
          <a:p>
            <a:r>
              <a:rPr lang="zh-CN" altLang="en-US" sz="1000"/>
              <a:t>[</a:t>
            </a:r>
            <a:r>
              <a:rPr lang="en-US" altLang="zh-CN" sz="1000"/>
              <a:t>2</a:t>
            </a:r>
            <a:r>
              <a:rPr lang="zh-CN" altLang="en-US" sz="1000"/>
              <a:t>]</a:t>
            </a:r>
            <a:r>
              <a:rPr sz="1000"/>
              <a:t>UNDEＲWOOD Geoffrey． Visual attention and the transition from novice to advanced driver［J］． Ergonomics，2007，</a:t>
            </a:r>
            <a:endParaRPr sz="1000"/>
          </a:p>
          <a:p>
            <a:r>
              <a:rPr sz="1000"/>
              <a:t>50( 8) : 1 235－1 249．</a:t>
            </a:r>
            <a:endParaRPr sz="1000"/>
          </a:p>
          <a:p>
            <a:r>
              <a:rPr lang="en-US" altLang="zh-CN" sz="1000"/>
              <a:t>[3]BASSO Ｒ Michael，SCHEFFT K Bruce，ＲIS Doug，et al． Mood and global－local visual processing［J］． Journal of the</a:t>
            </a:r>
            <a:endParaRPr lang="en-US" altLang="zh-CN" sz="1000"/>
          </a:p>
          <a:p>
            <a:r>
              <a:rPr lang="en-US" altLang="zh-CN" sz="1000"/>
              <a:t>International Neuropsychological Society，1996，2: 249－255．</a:t>
            </a:r>
            <a:endParaRPr lang="en-US" altLang="zh-CN" sz="1000"/>
          </a:p>
          <a:p>
            <a:r>
              <a:rPr lang="en-US" altLang="zh-CN" sz="1000"/>
              <a:t>[4]MACLEOD Colin，MATHEWS Andrew． Biased cognitive operations in anxiety: accessibility of information or assignment</a:t>
            </a:r>
            <a:endParaRPr lang="en-US" altLang="zh-CN" sz="1000"/>
          </a:p>
          <a:p>
            <a:r>
              <a:rPr lang="en-US" altLang="zh-CN" sz="1000"/>
              <a:t>of processing priorities［J］． Behaviour Ｒesearch and Therapy，1991，29( 6) : 599－610．</a:t>
            </a:r>
            <a:endParaRPr lang="en-US" altLang="zh-CN" sz="1000"/>
          </a:p>
          <a:p>
            <a:r>
              <a:rPr lang="en-US" altLang="zh-CN" sz="1000"/>
              <a:t>[5]SUI Xue，GAO Shuqing，WANG Juan． Ｒesearch progress about the influence of emotion on cognition［J］． Journal of</a:t>
            </a:r>
            <a:endParaRPr lang="en-US" altLang="zh-CN" sz="1000"/>
          </a:p>
          <a:p>
            <a:r>
              <a:rPr lang="en-US" altLang="zh-CN" sz="1000"/>
              <a:t>Liaoning Normal University: Social Science Edition，2010，33( 2) : 55－58．</a:t>
            </a:r>
            <a:endParaRPr lang="en-US" altLang="zh-CN" sz="100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矩形 6"/>
          <p:cNvSpPr/>
          <p:nvPr/>
        </p:nvSpPr>
        <p:spPr>
          <a:xfrm>
            <a:off x="1426054" y="247676"/>
            <a:ext cx="810644" cy="553998"/>
          </a:xfrm>
          <a:prstGeom prst="rect">
            <a:avLst/>
          </a:prstGeom>
        </p:spPr>
        <p:txBody>
          <a:bodyPr wrap="square">
            <a:spAutoFit/>
          </a:bodyPr>
          <a:lstStyle/>
          <a:p>
            <a:r>
              <a:rPr lang="en-US" altLang="zh-CN" sz="2400" b="1" dirty="0">
                <a:solidFill>
                  <a:srgbClr val="CD2626"/>
                </a:solidFill>
                <a:latin typeface="微软雅黑" panose="020B0503020204020204" pitchFamily="34" charset="-122"/>
                <a:ea typeface="微软雅黑" panose="020B0503020204020204" pitchFamily="34" charset="-122"/>
                <a:cs typeface="Arial" panose="020B0604020202020204" pitchFamily="34" charset="0"/>
              </a:rPr>
              <a:t>01</a:t>
            </a:r>
            <a:r>
              <a:rPr lang="en-US" altLang="zh-CN" sz="3000" b="1" dirty="0">
                <a:solidFill>
                  <a:srgbClr val="CD2626"/>
                </a:solidFill>
                <a:latin typeface="Arial" panose="020B0604020202020204" pitchFamily="34" charset="0"/>
                <a:cs typeface="Arial" panose="020B0604020202020204" pitchFamily="34" charset="0"/>
              </a:rPr>
              <a:t> </a:t>
            </a:r>
            <a:endParaRPr lang="zh-CN" altLang="en-US" sz="3000" b="1" dirty="0">
              <a:solidFill>
                <a:srgbClr val="CD2626"/>
              </a:solidFill>
              <a:latin typeface="Arial" panose="020B0604020202020204" pitchFamily="34" charset="0"/>
              <a:cs typeface="Arial" panose="020B0604020202020204" pitchFamily="34" charset="0"/>
            </a:endParaRPr>
          </a:p>
        </p:txBody>
      </p:sp>
      <p:sp>
        <p:nvSpPr>
          <p:cNvPr id="8" name="文本框 7"/>
          <p:cNvSpPr txBox="1"/>
          <p:nvPr/>
        </p:nvSpPr>
        <p:spPr>
          <a:xfrm>
            <a:off x="1992593" y="273047"/>
            <a:ext cx="4234396" cy="553085"/>
          </a:xfrm>
          <a:prstGeom prst="rect">
            <a:avLst/>
          </a:prstGeom>
          <a:noFill/>
        </p:spPr>
        <p:txBody>
          <a:bodyPr wrap="square" rtlCol="0">
            <a:spAutoFit/>
          </a:bodyPr>
          <a:lstStyle/>
          <a:p>
            <a:pPr algn="l">
              <a:lnSpc>
                <a:spcPct val="125000"/>
              </a:lnSpc>
            </a:pPr>
            <a:r>
              <a:rPr lang="zh-CN" altLang="en-US" sz="2400" b="1" dirty="0">
                <a:solidFill>
                  <a:schemeClr val="tx1">
                    <a:lumMod val="85000"/>
                    <a:lumOff val="15000"/>
                  </a:schemeClr>
                </a:solidFill>
                <a:latin typeface="微软雅黑" panose="020B0503020204020204" pitchFamily="34" charset="-122"/>
                <a:ea typeface="微软雅黑" panose="020B0503020204020204" pitchFamily="34" charset="-122"/>
                <a:cs typeface="Arial" panose="020B0604020202020204" pitchFamily="34" charset="0"/>
              </a:rPr>
              <a:t>非智能汽车</a:t>
            </a:r>
            <a:r>
              <a:rPr lang="zh-CN" altLang="en-US" sz="2400" b="1" dirty="0">
                <a:solidFill>
                  <a:schemeClr val="tx1">
                    <a:lumMod val="85000"/>
                    <a:lumOff val="15000"/>
                  </a:schemeClr>
                </a:solidFill>
                <a:latin typeface="微软雅黑" panose="020B0503020204020204" pitchFamily="34" charset="-122"/>
                <a:ea typeface="微软雅黑" panose="020B0503020204020204" pitchFamily="34" charset="-122"/>
                <a:cs typeface="Arial" panose="020B0604020202020204" pitchFamily="34" charset="0"/>
              </a:rPr>
              <a:t>驾驶</a:t>
            </a:r>
            <a:endParaRPr lang="zh-CN" altLang="en-US" sz="2400" b="1" dirty="0">
              <a:solidFill>
                <a:schemeClr val="tx1">
                  <a:lumMod val="85000"/>
                  <a:lumOff val="15000"/>
                </a:schemeClr>
              </a:solidFill>
              <a:latin typeface="微软雅黑" panose="020B0503020204020204" pitchFamily="34" charset="-122"/>
              <a:ea typeface="微软雅黑" panose="020B0503020204020204" pitchFamily="34" charset="-122"/>
              <a:cs typeface="Arial" panose="020B0604020202020204" pitchFamily="34" charset="0"/>
            </a:endParaRPr>
          </a:p>
        </p:txBody>
      </p:sp>
      <p:sp>
        <p:nvSpPr>
          <p:cNvPr id="3" name="矩形 2"/>
          <p:cNvSpPr/>
          <p:nvPr/>
        </p:nvSpPr>
        <p:spPr>
          <a:xfrm>
            <a:off x="750607" y="826323"/>
            <a:ext cx="10853432" cy="2291715"/>
          </a:xfrm>
          <a:prstGeom prst="rect">
            <a:avLst/>
          </a:prstGeom>
        </p:spPr>
        <p:txBody>
          <a:bodyPr wrap="square">
            <a:spAutoFit/>
          </a:bodyPr>
          <a:lstStyle/>
          <a:p>
            <a:pPr marL="285750" lvl="0" indent="-285750">
              <a:lnSpc>
                <a:spcPct val="200000"/>
              </a:lnSpc>
              <a:spcAft>
                <a:spcPts val="600"/>
              </a:spcAft>
              <a:buSzPct val="120000"/>
              <a:buFont typeface="Arial" panose="020B0604020202020204" pitchFamily="34" charset="0"/>
              <a:buChar char="•"/>
            </a:pPr>
            <a:r>
              <a:rPr lang="zh-CN" altLang="en-US" sz="1600" b="1" kern="100" dirty="0">
                <a:latin typeface="微软雅黑" panose="020B0503020204020204" pitchFamily="34" charset="-122"/>
                <a:ea typeface="微软雅黑" panose="020B0503020204020204" pitchFamily="34" charset="-122"/>
                <a:cs typeface="Times New Roman" panose="02020603050405020304" pitchFamily="18" charset="0"/>
              </a:rPr>
              <a:t>研究方法：</a:t>
            </a:r>
            <a:r>
              <a:rPr lang="zh-CN" altLang="en-US" sz="1600" kern="100" dirty="0">
                <a:latin typeface="微软雅黑" panose="020B0503020204020204" pitchFamily="34" charset="-122"/>
                <a:ea typeface="微软雅黑" panose="020B0503020204020204" pitchFamily="34" charset="-122"/>
                <a:cs typeface="Times New Roman" panose="02020603050405020304" pitchFamily="18" charset="0"/>
              </a:rPr>
              <a:t>（</a:t>
            </a:r>
            <a:r>
              <a:rPr lang="en-US" altLang="zh-CN" sz="1600" kern="100" dirty="0">
                <a:latin typeface="微软雅黑" panose="020B0503020204020204" pitchFamily="34" charset="-122"/>
                <a:ea typeface="微软雅黑" panose="020B0503020204020204" pitchFamily="34" charset="-122"/>
                <a:cs typeface="Times New Roman" panose="02020603050405020304" pitchFamily="18" charset="0"/>
              </a:rPr>
              <a:t>1</a:t>
            </a:r>
            <a:r>
              <a:rPr lang="zh-CN" altLang="en-US" sz="1600" kern="100" dirty="0">
                <a:latin typeface="微软雅黑" panose="020B0503020204020204" pitchFamily="34" charset="-122"/>
                <a:ea typeface="微软雅黑" panose="020B0503020204020204" pitchFamily="34" charset="-122"/>
                <a:cs typeface="Times New Roman" panose="02020603050405020304" pitchFamily="18" charset="0"/>
              </a:rPr>
              <a:t>）驾驶愤怒问卷( Driving Anger Scale，DAS)</a:t>
            </a:r>
            <a:endParaRPr lang="zh-CN" altLang="en-US" sz="1600" kern="100" dirty="0">
              <a:latin typeface="微软雅黑" panose="020B0503020204020204" pitchFamily="34" charset="-122"/>
              <a:ea typeface="微软雅黑" panose="020B0503020204020204" pitchFamily="34" charset="-122"/>
              <a:cs typeface="Times New Roman" panose="02020603050405020304" pitchFamily="18" charset="0"/>
            </a:endParaRPr>
          </a:p>
          <a:p>
            <a:pPr lvl="0" indent="0">
              <a:lnSpc>
                <a:spcPct val="200000"/>
              </a:lnSpc>
              <a:spcAft>
                <a:spcPts val="600"/>
              </a:spcAft>
              <a:buSzPct val="120000"/>
              <a:buFont typeface="Arial" panose="020B0604020202020204" pitchFamily="34" charset="0"/>
              <a:buNone/>
            </a:pPr>
            <a:r>
              <a:rPr lang="en-US" altLang="zh-CN" sz="1600" b="1" kern="100" dirty="0">
                <a:latin typeface="微软雅黑" panose="020B0503020204020204" pitchFamily="34" charset="-122"/>
                <a:ea typeface="微软雅黑" panose="020B0503020204020204" pitchFamily="34" charset="-122"/>
                <a:cs typeface="Times New Roman" panose="02020603050405020304" pitchFamily="18" charset="0"/>
              </a:rPr>
              <a:t>                     </a:t>
            </a:r>
            <a:r>
              <a:rPr lang="en-US" altLang="zh-CN" sz="1600" kern="100" dirty="0">
                <a:latin typeface="微软雅黑" panose="020B0503020204020204" pitchFamily="34" charset="-122"/>
                <a:ea typeface="微软雅黑" panose="020B0503020204020204" pitchFamily="34" charset="-122"/>
                <a:cs typeface="Times New Roman" panose="02020603050405020304" pitchFamily="18" charset="0"/>
              </a:rPr>
              <a:t> </a:t>
            </a:r>
            <a:r>
              <a:rPr lang="zh-CN" altLang="en-US" sz="1600" kern="100" dirty="0">
                <a:latin typeface="微软雅黑" panose="020B0503020204020204" pitchFamily="34" charset="-122"/>
                <a:ea typeface="微软雅黑" panose="020B0503020204020204" pitchFamily="34" charset="-122"/>
                <a:cs typeface="Times New Roman" panose="02020603050405020304" pitchFamily="18" charset="0"/>
              </a:rPr>
              <a:t>（</a:t>
            </a:r>
            <a:r>
              <a:rPr lang="en-US" altLang="zh-CN" sz="1600" kern="100" dirty="0">
                <a:latin typeface="微软雅黑" panose="020B0503020204020204" pitchFamily="34" charset="-122"/>
                <a:ea typeface="微软雅黑" panose="020B0503020204020204" pitchFamily="34" charset="-122"/>
                <a:cs typeface="Times New Roman" panose="02020603050405020304" pitchFamily="18" charset="0"/>
              </a:rPr>
              <a:t>2</a:t>
            </a:r>
            <a:r>
              <a:rPr lang="zh-CN" altLang="en-US" sz="1600" kern="100" dirty="0">
                <a:latin typeface="微软雅黑" panose="020B0503020204020204" pitchFamily="34" charset="-122"/>
                <a:ea typeface="微软雅黑" panose="020B0503020204020204" pitchFamily="34" charset="-122"/>
                <a:cs typeface="Times New Roman" panose="02020603050405020304" pitchFamily="18" charset="0"/>
              </a:rPr>
              <a:t>）SEM 模型：修正并拟合路径模型，对路怒情绪影响下的低驾龄驾驶员驾驶行为决策进行验证分析</a:t>
            </a:r>
            <a:endParaRPr lang="zh-CN" altLang="en-US" sz="1600" kern="100" dirty="0">
              <a:latin typeface="微软雅黑" panose="020B0503020204020204" pitchFamily="34" charset="-122"/>
              <a:ea typeface="微软雅黑" panose="020B0503020204020204" pitchFamily="34" charset="-122"/>
              <a:cs typeface="Times New Roman" panose="02020603050405020304" pitchFamily="18" charset="0"/>
            </a:endParaRPr>
          </a:p>
          <a:p>
            <a:pPr lvl="0" indent="0">
              <a:lnSpc>
                <a:spcPct val="200000"/>
              </a:lnSpc>
              <a:spcAft>
                <a:spcPts val="600"/>
              </a:spcAft>
              <a:buSzPct val="120000"/>
              <a:buFont typeface="Arial" panose="020B0604020202020204" pitchFamily="34" charset="0"/>
              <a:buNone/>
            </a:pPr>
            <a:endParaRPr lang="zh-CN" altLang="en-US" sz="1600" b="1" kern="100" dirty="0">
              <a:latin typeface="微软雅黑" panose="020B0503020204020204" pitchFamily="34" charset="-122"/>
              <a:ea typeface="微软雅黑" panose="020B0503020204020204" pitchFamily="34" charset="-122"/>
              <a:cs typeface="Times New Roman" panose="02020603050405020304" pitchFamily="18" charset="0"/>
            </a:endParaRPr>
          </a:p>
          <a:p>
            <a:pPr lvl="0" indent="0">
              <a:lnSpc>
                <a:spcPct val="200000"/>
              </a:lnSpc>
              <a:spcAft>
                <a:spcPts val="600"/>
              </a:spcAft>
              <a:buSzPct val="120000"/>
              <a:buFont typeface="Arial" panose="020B0604020202020204" pitchFamily="34" charset="0"/>
              <a:buNone/>
            </a:pPr>
            <a:r>
              <a:rPr lang="en-US" altLang="zh-CN" sz="1600" kern="100" dirty="0">
                <a:latin typeface="微软雅黑" panose="020B0503020204020204" pitchFamily="34" charset="-122"/>
                <a:ea typeface="微软雅黑" panose="020B0503020204020204" pitchFamily="34" charset="-122"/>
                <a:cs typeface="Times New Roman" panose="02020603050405020304" pitchFamily="18" charset="0"/>
              </a:rPr>
              <a:t>	</a:t>
            </a:r>
            <a:endParaRPr lang="en-US" altLang="zh-CN" sz="1600" kern="100" dirty="0">
              <a:latin typeface="微软雅黑" panose="020B0503020204020204" pitchFamily="34" charset="-122"/>
              <a:ea typeface="微软雅黑" panose="020B0503020204020204" pitchFamily="34" charset="-122"/>
              <a:cs typeface="Times New Roman" panose="02020603050405020304" pitchFamily="18" charset="0"/>
            </a:endParaRPr>
          </a:p>
        </p:txBody>
      </p:sp>
      <p:sp>
        <p:nvSpPr>
          <p:cNvPr id="5" name="右箭头 4"/>
          <p:cNvSpPr/>
          <p:nvPr/>
        </p:nvSpPr>
        <p:spPr>
          <a:xfrm>
            <a:off x="6861810" y="1130935"/>
            <a:ext cx="316865" cy="12446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6" name="文本框 5"/>
          <p:cNvSpPr txBox="1"/>
          <p:nvPr/>
        </p:nvSpPr>
        <p:spPr>
          <a:xfrm>
            <a:off x="7334250" y="1009015"/>
            <a:ext cx="3478530" cy="368300"/>
          </a:xfrm>
          <a:prstGeom prst="rect">
            <a:avLst/>
          </a:prstGeom>
          <a:noFill/>
        </p:spPr>
        <p:txBody>
          <a:bodyPr wrap="square" rtlCol="0">
            <a:spAutoFit/>
          </a:bodyPr>
          <a:p>
            <a:r>
              <a:rPr lang="en-US" altLang="zh-CN"/>
              <a:t>30</a:t>
            </a:r>
            <a:r>
              <a:rPr lang="zh-CN" altLang="en-US"/>
              <a:t>个观测指标变量</a:t>
            </a:r>
            <a:endParaRPr lang="zh-CN" altLang="en-US"/>
          </a:p>
        </p:txBody>
      </p:sp>
      <p:pic>
        <p:nvPicPr>
          <p:cNvPr id="9" name="图片 8"/>
          <p:cNvPicPr>
            <a:picLocks noChangeAspect="1"/>
          </p:cNvPicPr>
          <p:nvPr/>
        </p:nvPicPr>
        <p:blipFill>
          <a:blip r:embed="rId1"/>
          <a:stretch>
            <a:fillRect/>
          </a:stretch>
        </p:blipFill>
        <p:spPr>
          <a:xfrm>
            <a:off x="5288915" y="2469515"/>
            <a:ext cx="5523865" cy="3489325"/>
          </a:xfrm>
          <a:prstGeom prst="rect">
            <a:avLst/>
          </a:prstGeom>
        </p:spPr>
      </p:pic>
      <p:pic>
        <p:nvPicPr>
          <p:cNvPr id="10" name="图片 9"/>
          <p:cNvPicPr>
            <a:picLocks noChangeAspect="1"/>
          </p:cNvPicPr>
          <p:nvPr/>
        </p:nvPicPr>
        <p:blipFill>
          <a:blip r:embed="rId2"/>
          <a:stretch>
            <a:fillRect/>
          </a:stretch>
        </p:blipFill>
        <p:spPr>
          <a:xfrm>
            <a:off x="1426210" y="2275840"/>
            <a:ext cx="2863850" cy="3510915"/>
          </a:xfrm>
          <a:prstGeom prst="rect">
            <a:avLst/>
          </a:prstGeom>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灯片编号占位符 2"/>
          <p:cNvSpPr>
            <a:spLocks noGrp="1"/>
          </p:cNvSpPr>
          <p:nvPr>
            <p:ph type="sldNum" sz="quarter" idx="12"/>
          </p:nvPr>
        </p:nvSpPr>
        <p:spPr/>
        <p:txBody>
          <a:bodyPr/>
          <a:lstStyle/>
          <a:p>
            <a:fld id="{2CD93F8F-43FE-42DE-8D5E-9BA1E4E3DE82}" type="slidenum">
              <a:rPr lang="zh-CN" altLang="en-US" smtClean="0"/>
            </a:fld>
            <a:endParaRPr lang="zh-CN" altLang="en-US"/>
          </a:p>
        </p:txBody>
      </p:sp>
      <p:grpSp>
        <p:nvGrpSpPr>
          <p:cNvPr id="11" name="Group 10"/>
          <p:cNvGrpSpPr/>
          <p:nvPr/>
        </p:nvGrpSpPr>
        <p:grpSpPr>
          <a:xfrm>
            <a:off x="150608" y="58920"/>
            <a:ext cx="2581834" cy="694111"/>
            <a:chOff x="4894198" y="822404"/>
            <a:chExt cx="3401707" cy="813713"/>
          </a:xfrm>
        </p:grpSpPr>
        <p:pic>
          <p:nvPicPr>
            <p:cNvPr id="14" name="图片 25"/>
            <p:cNvPicPr>
              <a:picLocks noChangeAspect="1"/>
            </p:cNvPicPr>
            <p:nvPr/>
          </p:nvPicPr>
          <p:blipFill>
            <a:blip r:embed="rId1" cstate="print">
              <a:extLst>
                <a:ext uri="{28A0092B-C50C-407E-A947-70E740481C1C}">
                  <a14:useLocalDpi xmlns:a14="http://schemas.microsoft.com/office/drawing/2010/main" val="0"/>
                </a:ext>
              </a:extLst>
            </a:blip>
            <a:stretch>
              <a:fillRect/>
            </a:stretch>
          </p:blipFill>
          <p:spPr>
            <a:xfrm>
              <a:off x="4894198" y="822404"/>
              <a:ext cx="836377" cy="813713"/>
            </a:xfrm>
            <a:prstGeom prst="rect">
              <a:avLst/>
            </a:prstGeom>
          </p:spPr>
        </p:pic>
        <p:pic>
          <p:nvPicPr>
            <p:cNvPr id="15" name="图片 2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524683" y="912159"/>
              <a:ext cx="2771222" cy="689623"/>
            </a:xfrm>
            <a:prstGeom prst="rect">
              <a:avLst/>
            </a:prstGeom>
          </p:spPr>
        </p:pic>
      </p:grpSp>
      <p:sp>
        <p:nvSpPr>
          <p:cNvPr id="4" name="文本框 3"/>
          <p:cNvSpPr txBox="1"/>
          <p:nvPr/>
        </p:nvSpPr>
        <p:spPr>
          <a:xfrm>
            <a:off x="708660" y="1041400"/>
            <a:ext cx="11237595" cy="3076575"/>
          </a:xfrm>
          <a:prstGeom prst="rect">
            <a:avLst/>
          </a:prstGeom>
          <a:noFill/>
        </p:spPr>
        <p:txBody>
          <a:bodyPr wrap="square" rtlCol="0">
            <a:spAutoFit/>
          </a:bodyPr>
          <a:p>
            <a:pPr marL="285750" indent="-285750">
              <a:buFont typeface="Arial" panose="020B0604020202020204" pitchFamily="34" charset="0"/>
              <a:buChar char="•"/>
            </a:pPr>
            <a:r>
              <a:rPr lang="zh-CN" altLang="en-US" b="1"/>
              <a:t>结论：</a:t>
            </a:r>
            <a:endParaRPr lang="zh-CN" altLang="en-US" b="1"/>
          </a:p>
          <a:p>
            <a:pPr marL="285750" indent="-285750">
              <a:buFont typeface="Arial" panose="020B0604020202020204" pitchFamily="34" charset="0"/>
              <a:buChar char="•"/>
            </a:pPr>
            <a:endParaRPr lang="zh-CN" altLang="en-US" sz="1600" b="1"/>
          </a:p>
          <a:p>
            <a:r>
              <a:rPr lang="zh-CN" altLang="en-US" sz="1600"/>
              <a:t>（</a:t>
            </a:r>
            <a:r>
              <a:rPr lang="en-US" altLang="zh-CN" sz="1600"/>
              <a:t>1</a:t>
            </a:r>
            <a:r>
              <a:rPr lang="zh-CN" altLang="en-US" sz="1600"/>
              <a:t>）影响注意模块，驾驶员注意范围缩小，使低驾龄驾驶员产生注意偏向；</a:t>
            </a:r>
            <a:endParaRPr lang="zh-CN" altLang="en-US" sz="1600"/>
          </a:p>
          <a:p>
            <a:r>
              <a:rPr lang="en-US" altLang="zh-CN" sz="1600"/>
              <a:t>         </a:t>
            </a:r>
            <a:r>
              <a:rPr lang="zh-CN" altLang="en-US" sz="1600"/>
              <a:t>仅关注于一部分对自己有威胁性的信息，如他人的言语挑衅或鸣笛等信息，而忽略一些必要的安全信息，如交通指示</a:t>
            </a:r>
            <a:endParaRPr lang="zh-CN" altLang="en-US" sz="1600"/>
          </a:p>
          <a:p>
            <a:r>
              <a:rPr lang="zh-CN" altLang="en-US" sz="1600"/>
              <a:t> </a:t>
            </a:r>
            <a:r>
              <a:rPr lang="en-US" altLang="zh-CN" sz="1600"/>
              <a:t>        </a:t>
            </a:r>
            <a:r>
              <a:rPr lang="zh-CN" altLang="en-US" sz="1600"/>
              <a:t>标志或交通信号灯等，以及降低对车速、车距的判断力</a:t>
            </a:r>
            <a:endParaRPr lang="zh-CN" altLang="en-US" sz="1600"/>
          </a:p>
          <a:p>
            <a:endParaRPr lang="zh-CN" altLang="en-US" sz="1600"/>
          </a:p>
          <a:p>
            <a:r>
              <a:rPr lang="zh-CN" altLang="en-US" sz="1600"/>
              <a:t>（</a:t>
            </a:r>
            <a:r>
              <a:rPr lang="en-US" altLang="zh-CN" sz="1600"/>
              <a:t>2</a:t>
            </a:r>
            <a:r>
              <a:rPr lang="zh-CN" altLang="en-US" sz="1600"/>
              <a:t>）影响感觉模块，使低驾龄驾驶员对外界信息进行感知编码时，倾向于选择与路怒情绪相匹配的信息，更加注意令自己</a:t>
            </a:r>
            <a:endParaRPr lang="zh-CN" altLang="en-US" sz="1600"/>
          </a:p>
          <a:p>
            <a:r>
              <a:rPr lang="zh-CN" altLang="en-US" sz="1600"/>
              <a:t> </a:t>
            </a:r>
            <a:r>
              <a:rPr lang="en-US" altLang="zh-CN" sz="1600"/>
              <a:t>        </a:t>
            </a:r>
            <a:r>
              <a:rPr lang="zh-CN" altLang="en-US" sz="1600"/>
              <a:t>不满的行为；</a:t>
            </a:r>
            <a:endParaRPr lang="zh-CN" altLang="en-US" sz="1600"/>
          </a:p>
          <a:p>
            <a:r>
              <a:rPr lang="en-US" altLang="zh-CN" sz="1600"/>
              <a:t>         </a:t>
            </a:r>
            <a:r>
              <a:rPr lang="zh-CN" altLang="en-US" sz="1600"/>
              <a:t>如对危险的评估不足，表现的会比平时更加焦躁，容易与同乘人员争吵、容易冲动开车等</a:t>
            </a:r>
            <a:endParaRPr lang="zh-CN" altLang="en-US" sz="1600"/>
          </a:p>
          <a:p>
            <a:endParaRPr lang="zh-CN" altLang="en-US" sz="1600"/>
          </a:p>
          <a:p>
            <a:r>
              <a:rPr lang="zh-CN" altLang="en-US" sz="1600"/>
              <a:t>（</a:t>
            </a:r>
            <a:r>
              <a:rPr lang="en-US" altLang="zh-CN" sz="1600"/>
              <a:t>3</a:t>
            </a:r>
            <a:r>
              <a:rPr lang="zh-CN" altLang="en-US" sz="1600"/>
              <a:t>）影响思维决策模块，路怒情绪影响了思维进程时，综合注意和感觉模块影响的</a:t>
            </a:r>
            <a:r>
              <a:rPr lang="zh-CN" altLang="en-US" sz="1600"/>
              <a:t>传递，低驾龄驾驶员就容易感到驾驶疲劳，同时敏捷程度降低、出现驾驶失误</a:t>
            </a:r>
            <a:endParaRPr lang="zh-CN" altLang="en-US" sz="160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组合 6"/>
          <p:cNvGrpSpPr/>
          <p:nvPr/>
        </p:nvGrpSpPr>
        <p:grpSpPr>
          <a:xfrm>
            <a:off x="3814803" y="2722361"/>
            <a:ext cx="5758637" cy="1003121"/>
            <a:chOff x="2007549" y="2846406"/>
            <a:chExt cx="3355656" cy="1003121"/>
          </a:xfrm>
        </p:grpSpPr>
        <p:sp>
          <p:nvSpPr>
            <p:cNvPr id="8" name="矩形 7"/>
            <p:cNvSpPr/>
            <p:nvPr/>
          </p:nvSpPr>
          <p:spPr>
            <a:xfrm>
              <a:off x="2511809" y="2846406"/>
              <a:ext cx="2237913" cy="829945"/>
            </a:xfrm>
            <a:prstGeom prst="rect">
              <a:avLst/>
            </a:prstGeom>
          </p:spPr>
          <p:txBody>
            <a:bodyPr wrap="none">
              <a:spAutoFit/>
            </a:bodyPr>
            <a:lstStyle/>
            <a:p>
              <a:pPr algn="ctr"/>
              <a:r>
                <a:rPr lang="zh-CN" altLang="en-US" sz="4800" b="1" dirty="0">
                  <a:solidFill>
                    <a:schemeClr val="tx1">
                      <a:lumMod val="75000"/>
                      <a:lumOff val="25000"/>
                    </a:schemeClr>
                  </a:solidFill>
                  <a:latin typeface="微软雅黑" panose="020B0503020204020204" pitchFamily="34" charset="-122"/>
                  <a:ea typeface="微软雅黑" panose="020B0503020204020204" pitchFamily="34" charset="-122"/>
                </a:rPr>
                <a:t>智能汽车</a:t>
              </a:r>
              <a:r>
                <a:rPr lang="zh-CN" altLang="en-US" sz="4800" b="1" dirty="0">
                  <a:solidFill>
                    <a:schemeClr val="tx1">
                      <a:lumMod val="75000"/>
                      <a:lumOff val="25000"/>
                    </a:schemeClr>
                  </a:solidFill>
                  <a:latin typeface="微软雅黑" panose="020B0503020204020204" pitchFamily="34" charset="-122"/>
                  <a:ea typeface="微软雅黑" panose="020B0503020204020204" pitchFamily="34" charset="-122"/>
                </a:rPr>
                <a:t>驾驶</a:t>
              </a:r>
              <a:endParaRPr lang="zh-CN" altLang="en-US" sz="4800" b="1"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9" name="矩形 8"/>
            <p:cNvSpPr/>
            <p:nvPr/>
          </p:nvSpPr>
          <p:spPr>
            <a:xfrm>
              <a:off x="2007549" y="3387862"/>
              <a:ext cx="3355656" cy="461665"/>
            </a:xfrm>
            <a:prstGeom prst="rect">
              <a:avLst/>
            </a:prstGeom>
          </p:spPr>
          <p:txBody>
            <a:bodyPr wrap="square">
              <a:spAutoFit/>
            </a:bodyPr>
            <a:lstStyle/>
            <a:p>
              <a:endParaRPr lang="en-US" altLang="zh-CN" sz="2400" dirty="0">
                <a:solidFill>
                  <a:schemeClr val="tx1">
                    <a:lumMod val="75000"/>
                    <a:lumOff val="25000"/>
                  </a:schemeClr>
                </a:solidFill>
              </a:endParaRPr>
            </a:p>
          </p:txBody>
        </p:sp>
      </p:grpSp>
      <p:sp>
        <p:nvSpPr>
          <p:cNvPr id="6" name="圆角矩形 1"/>
          <p:cNvSpPr/>
          <p:nvPr/>
        </p:nvSpPr>
        <p:spPr>
          <a:xfrm>
            <a:off x="3490802" y="2878254"/>
            <a:ext cx="648000" cy="648000"/>
          </a:xfrm>
          <a:prstGeom prst="roundRect">
            <a:avLst/>
          </a:prstGeom>
          <a:solidFill>
            <a:srgbClr val="A6292F"/>
          </a:solidFill>
          <a:ln>
            <a:noFill/>
          </a:ln>
        </p:spPr>
        <p:style>
          <a:lnRef idx="3">
            <a:schemeClr val="lt1"/>
          </a:lnRef>
          <a:fillRef idx="1">
            <a:schemeClr val="accent5"/>
          </a:fillRef>
          <a:effectRef idx="1">
            <a:schemeClr val="accent5"/>
          </a:effectRef>
          <a:fontRef idx="minor">
            <a:schemeClr val="lt1"/>
          </a:fontRef>
        </p:style>
        <p:txBody>
          <a:bodyPr rtlCol="0" anchor="ctr"/>
          <a:lstStyle/>
          <a:p>
            <a:pPr algn="ctr"/>
            <a:r>
              <a:rPr lang="en-US" altLang="zh-CN" sz="2400" b="1" dirty="0">
                <a:latin typeface="微软雅黑" panose="020B0503020204020204" pitchFamily="34" charset="-122"/>
                <a:ea typeface="微软雅黑" panose="020B0503020204020204" pitchFamily="34" charset="-122"/>
                <a:cs typeface="Times New Roman" panose="02020603050405020304" pitchFamily="18" charset="0"/>
              </a:rPr>
              <a:t>2</a:t>
            </a:r>
            <a:endParaRPr lang="en-US" altLang="zh-CN" sz="2400" b="1" dirty="0">
              <a:latin typeface="微软雅黑" panose="020B0503020204020204" pitchFamily="34" charset="-122"/>
              <a:ea typeface="微软雅黑" panose="020B0503020204020204" pitchFamily="34" charset="-122"/>
              <a:cs typeface="Times New Roman" panose="02020603050405020304" pitchFamily="18" charset="0"/>
            </a:endParaRPr>
          </a:p>
        </p:txBody>
      </p:sp>
      <p:sp>
        <p:nvSpPr>
          <p:cNvPr id="10" name="Rounded Rectangle 10"/>
          <p:cNvSpPr/>
          <p:nvPr/>
        </p:nvSpPr>
        <p:spPr>
          <a:xfrm flipV="1">
            <a:off x="3487746" y="3725481"/>
            <a:ext cx="5359423" cy="101514"/>
          </a:xfrm>
          <a:prstGeom prst="roundRect">
            <a:avLst>
              <a:gd name="adj" fmla="val 0"/>
            </a:avLst>
          </a:prstGeom>
          <a:solidFill>
            <a:srgbClr val="002060"/>
          </a:solidFill>
        </p:spPr>
        <p:style>
          <a:lnRef idx="3">
            <a:schemeClr val="lt1"/>
          </a:lnRef>
          <a:fillRef idx="1">
            <a:schemeClr val="accent5"/>
          </a:fillRef>
          <a:effectRef idx="1">
            <a:schemeClr val="accent5"/>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sz="4400" b="1" dirty="0">
              <a:ln w="0"/>
              <a:effectLst>
                <a:outerShdw blurRad="38100" dist="38100" dir="2700000" algn="tl">
                  <a:srgbClr val="000000">
                    <a:alpha val="43137"/>
                  </a:srgbClr>
                </a:outerShdw>
              </a:effectLst>
              <a:latin typeface="Tahoma" panose="020B0604030504040204" pitchFamily="34" charset="0"/>
              <a:cs typeface="Tahoma" panose="020B0604030504040204" pitchFamily="34" charset="0"/>
            </a:endParaRPr>
          </a:p>
        </p:txBody>
      </p:sp>
      <p:sp>
        <p:nvSpPr>
          <p:cNvPr id="12" name="Rounded Rectangle 11"/>
          <p:cNvSpPr/>
          <p:nvPr/>
        </p:nvSpPr>
        <p:spPr>
          <a:xfrm flipV="1">
            <a:off x="3487744" y="3836610"/>
            <a:ext cx="5359424" cy="75206"/>
          </a:xfrm>
          <a:prstGeom prst="roundRect">
            <a:avLst>
              <a:gd name="adj" fmla="val 0"/>
            </a:avLst>
          </a:prstGeom>
          <a:solidFill>
            <a:srgbClr val="C00000"/>
          </a:solidFill>
        </p:spPr>
        <p:style>
          <a:lnRef idx="3">
            <a:schemeClr val="lt1"/>
          </a:lnRef>
          <a:fillRef idx="1">
            <a:schemeClr val="accent5"/>
          </a:fillRef>
          <a:effectRef idx="1">
            <a:schemeClr val="accent5"/>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sz="4400" b="1" dirty="0">
              <a:ln w="0"/>
              <a:effectLst>
                <a:outerShdw blurRad="38100" dist="38100" dir="2700000" algn="tl">
                  <a:srgbClr val="000000">
                    <a:alpha val="43137"/>
                  </a:srgbClr>
                </a:outerShdw>
              </a:effectLst>
              <a:latin typeface="Tahoma" panose="020B0604030504040204" pitchFamily="34" charset="0"/>
              <a:cs typeface="Tahoma" panose="020B0604030504040204" pitchFamily="34" charset="0"/>
            </a:endParaRPr>
          </a:p>
        </p:txBody>
      </p:sp>
      <p:sp>
        <p:nvSpPr>
          <p:cNvPr id="3" name="灯片编号占位符 2"/>
          <p:cNvSpPr>
            <a:spLocks noGrp="1"/>
          </p:cNvSpPr>
          <p:nvPr>
            <p:ph type="sldNum" sz="quarter" idx="12"/>
          </p:nvPr>
        </p:nvSpPr>
        <p:spPr/>
        <p:txBody>
          <a:bodyPr/>
          <a:lstStyle/>
          <a:p>
            <a:fld id="{2CD93F8F-43FE-42DE-8D5E-9BA1E4E3DE82}" type="slidenum">
              <a:rPr lang="zh-CN" altLang="en-US" smtClean="0"/>
            </a:fld>
            <a:endParaRPr lang="zh-CN" altLang="en-US"/>
          </a:p>
        </p:txBody>
      </p:sp>
      <p:grpSp>
        <p:nvGrpSpPr>
          <p:cNvPr id="11" name="Group 10"/>
          <p:cNvGrpSpPr/>
          <p:nvPr/>
        </p:nvGrpSpPr>
        <p:grpSpPr>
          <a:xfrm>
            <a:off x="150608" y="58920"/>
            <a:ext cx="2581834" cy="694111"/>
            <a:chOff x="4894198" y="822404"/>
            <a:chExt cx="3401707" cy="813713"/>
          </a:xfrm>
        </p:grpSpPr>
        <p:pic>
          <p:nvPicPr>
            <p:cNvPr id="14" name="图片 25"/>
            <p:cNvPicPr>
              <a:picLocks noChangeAspect="1"/>
            </p:cNvPicPr>
            <p:nvPr/>
          </p:nvPicPr>
          <p:blipFill>
            <a:blip r:embed="rId1" cstate="print">
              <a:extLst>
                <a:ext uri="{28A0092B-C50C-407E-A947-70E740481C1C}">
                  <a14:useLocalDpi xmlns:a14="http://schemas.microsoft.com/office/drawing/2010/main" val="0"/>
                </a:ext>
              </a:extLst>
            </a:blip>
            <a:stretch>
              <a:fillRect/>
            </a:stretch>
          </p:blipFill>
          <p:spPr>
            <a:xfrm>
              <a:off x="4894198" y="822404"/>
              <a:ext cx="836377" cy="813713"/>
            </a:xfrm>
            <a:prstGeom prst="rect">
              <a:avLst/>
            </a:prstGeom>
          </p:spPr>
        </p:pic>
        <p:pic>
          <p:nvPicPr>
            <p:cNvPr id="15" name="图片 2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524683" y="912159"/>
              <a:ext cx="2771222" cy="689623"/>
            </a:xfrm>
            <a:prstGeom prst="rect">
              <a:avLst/>
            </a:prstGeom>
          </p:spPr>
        </p:pic>
      </p:gr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矩形 6"/>
          <p:cNvSpPr/>
          <p:nvPr/>
        </p:nvSpPr>
        <p:spPr>
          <a:xfrm>
            <a:off x="1426054" y="247676"/>
            <a:ext cx="810644" cy="553085"/>
          </a:xfrm>
          <a:prstGeom prst="rect">
            <a:avLst/>
          </a:prstGeom>
        </p:spPr>
        <p:txBody>
          <a:bodyPr wrap="square">
            <a:spAutoFit/>
          </a:bodyPr>
          <a:lstStyle/>
          <a:p>
            <a:r>
              <a:rPr lang="en-US" altLang="zh-CN" sz="2400" b="1" dirty="0">
                <a:solidFill>
                  <a:srgbClr val="CD2626"/>
                </a:solidFill>
                <a:latin typeface="微软雅黑" panose="020B0503020204020204" pitchFamily="34" charset="-122"/>
                <a:ea typeface="微软雅黑" panose="020B0503020204020204" pitchFamily="34" charset="-122"/>
                <a:cs typeface="Arial" panose="020B0604020202020204" pitchFamily="34" charset="0"/>
              </a:rPr>
              <a:t>02</a:t>
            </a:r>
            <a:r>
              <a:rPr lang="en-US" altLang="zh-CN" sz="3000" b="1" dirty="0">
                <a:solidFill>
                  <a:srgbClr val="CD2626"/>
                </a:solidFill>
                <a:latin typeface="Arial" panose="020B0604020202020204" pitchFamily="34" charset="0"/>
                <a:cs typeface="Arial" panose="020B0604020202020204" pitchFamily="34" charset="0"/>
              </a:rPr>
              <a:t> </a:t>
            </a:r>
            <a:endParaRPr lang="zh-CN" altLang="en-US" sz="3000" b="1" dirty="0">
              <a:solidFill>
                <a:srgbClr val="CD2626"/>
              </a:solidFill>
              <a:latin typeface="Arial" panose="020B0604020202020204" pitchFamily="34" charset="0"/>
              <a:cs typeface="Arial" panose="020B0604020202020204" pitchFamily="34" charset="0"/>
            </a:endParaRPr>
          </a:p>
        </p:txBody>
      </p:sp>
      <p:sp>
        <p:nvSpPr>
          <p:cNvPr id="8" name="文本框 7"/>
          <p:cNvSpPr txBox="1"/>
          <p:nvPr/>
        </p:nvSpPr>
        <p:spPr>
          <a:xfrm>
            <a:off x="1992593" y="273047"/>
            <a:ext cx="4234396" cy="553085"/>
          </a:xfrm>
          <a:prstGeom prst="rect">
            <a:avLst/>
          </a:prstGeom>
          <a:noFill/>
        </p:spPr>
        <p:txBody>
          <a:bodyPr wrap="square" rtlCol="0">
            <a:spAutoFit/>
          </a:bodyPr>
          <a:lstStyle/>
          <a:p>
            <a:pPr algn="l">
              <a:lnSpc>
                <a:spcPct val="125000"/>
              </a:lnSpc>
            </a:pPr>
            <a:r>
              <a:rPr lang="zh-CN" altLang="en-US" sz="2400" b="1" dirty="0">
                <a:solidFill>
                  <a:schemeClr val="tx1">
                    <a:lumMod val="85000"/>
                    <a:lumOff val="15000"/>
                  </a:schemeClr>
                </a:solidFill>
                <a:latin typeface="微软雅黑" panose="020B0503020204020204" pitchFamily="34" charset="-122"/>
                <a:ea typeface="微软雅黑" panose="020B0503020204020204" pitchFamily="34" charset="-122"/>
                <a:cs typeface="Arial" panose="020B0604020202020204" pitchFamily="34" charset="0"/>
              </a:rPr>
              <a:t>智能汽车</a:t>
            </a:r>
            <a:r>
              <a:rPr lang="zh-CN" altLang="en-US" sz="2400" b="1" dirty="0">
                <a:solidFill>
                  <a:schemeClr val="tx1">
                    <a:lumMod val="85000"/>
                    <a:lumOff val="15000"/>
                  </a:schemeClr>
                </a:solidFill>
                <a:latin typeface="微软雅黑" panose="020B0503020204020204" pitchFamily="34" charset="-122"/>
                <a:ea typeface="微软雅黑" panose="020B0503020204020204" pitchFamily="34" charset="-122"/>
                <a:cs typeface="Arial" panose="020B0604020202020204" pitchFamily="34" charset="0"/>
              </a:rPr>
              <a:t>驾驶</a:t>
            </a:r>
            <a:endParaRPr lang="zh-CN" altLang="en-US" sz="2400" b="1" dirty="0">
              <a:solidFill>
                <a:schemeClr val="tx1">
                  <a:lumMod val="85000"/>
                  <a:lumOff val="15000"/>
                </a:schemeClr>
              </a:solidFill>
              <a:latin typeface="微软雅黑" panose="020B0503020204020204" pitchFamily="34" charset="-122"/>
              <a:ea typeface="微软雅黑" panose="020B0503020204020204" pitchFamily="34" charset="-122"/>
              <a:cs typeface="Arial" panose="020B0604020202020204" pitchFamily="34" charset="0"/>
            </a:endParaRPr>
          </a:p>
        </p:txBody>
      </p:sp>
      <p:sp>
        <p:nvSpPr>
          <p:cNvPr id="3" name="矩形 2"/>
          <p:cNvSpPr/>
          <p:nvPr/>
        </p:nvSpPr>
        <p:spPr>
          <a:xfrm>
            <a:off x="695960" y="1692275"/>
            <a:ext cx="11495405" cy="2861310"/>
          </a:xfrm>
          <a:prstGeom prst="rect">
            <a:avLst/>
          </a:prstGeom>
        </p:spPr>
        <p:txBody>
          <a:bodyPr wrap="square">
            <a:spAutoFit/>
          </a:bodyPr>
          <a:lstStyle/>
          <a:p>
            <a:pPr marL="285750" lvl="0" indent="-285750">
              <a:lnSpc>
                <a:spcPct val="200000"/>
              </a:lnSpc>
              <a:spcAft>
                <a:spcPts val="600"/>
              </a:spcAft>
              <a:buSzPct val="120000"/>
              <a:buFont typeface="Arial" panose="020B0604020202020204" pitchFamily="34" charset="0"/>
              <a:buChar char="•"/>
            </a:pPr>
            <a:r>
              <a:rPr lang="zh-CN" altLang="en-US" sz="1600" b="1" kern="100" dirty="0">
                <a:latin typeface="微软雅黑" panose="020B0503020204020204" pitchFamily="34" charset="-122"/>
                <a:ea typeface="微软雅黑" panose="020B0503020204020204" pitchFamily="34" charset="-122"/>
                <a:cs typeface="Times New Roman" panose="02020603050405020304" pitchFamily="18" charset="0"/>
              </a:rPr>
              <a:t>调研方向和</a:t>
            </a:r>
            <a:r>
              <a:rPr lang="zh-CN" altLang="en-US" sz="1600" b="1" kern="100" dirty="0">
                <a:latin typeface="微软雅黑" panose="020B0503020204020204" pitchFamily="34" charset="-122"/>
                <a:ea typeface="微软雅黑" panose="020B0503020204020204" pitchFamily="34" charset="-122"/>
                <a:cs typeface="Times New Roman" panose="02020603050405020304" pitchFamily="18" charset="0"/>
              </a:rPr>
              <a:t>方法：</a:t>
            </a:r>
            <a:r>
              <a:rPr lang="zh-CN" altLang="en-US" sz="1600" kern="100" dirty="0">
                <a:latin typeface="微软雅黑" panose="020B0503020204020204" pitchFamily="34" charset="-122"/>
                <a:ea typeface="微软雅黑" panose="020B0503020204020204" pitchFamily="34" charset="-122"/>
                <a:cs typeface="Times New Roman" panose="02020603050405020304" pitchFamily="18" charset="0"/>
              </a:rPr>
              <a:t>（</a:t>
            </a:r>
            <a:r>
              <a:rPr lang="en-US" altLang="zh-CN" sz="1600" kern="100" dirty="0">
                <a:latin typeface="微软雅黑" panose="020B0503020204020204" pitchFamily="34" charset="-122"/>
                <a:ea typeface="微软雅黑" panose="020B0503020204020204" pitchFamily="34" charset="-122"/>
                <a:cs typeface="Times New Roman" panose="02020603050405020304" pitchFamily="18" charset="0"/>
              </a:rPr>
              <a:t>1</a:t>
            </a:r>
            <a:r>
              <a:rPr lang="zh-CN" altLang="en-US" sz="1600" kern="100" dirty="0">
                <a:latin typeface="微软雅黑" panose="020B0503020204020204" pitchFamily="34" charset="-122"/>
                <a:ea typeface="微软雅黑" panose="020B0503020204020204" pitchFamily="34" charset="-122"/>
                <a:cs typeface="Times New Roman" panose="02020603050405020304" pitchFamily="18" charset="0"/>
              </a:rPr>
              <a:t>）主要调研自动化程度及自动化</a:t>
            </a:r>
            <a:r>
              <a:rPr lang="zh-CN" altLang="en-US" sz="1600" kern="100" dirty="0">
                <a:latin typeface="微软雅黑" panose="020B0503020204020204" pitchFamily="34" charset="-122"/>
                <a:ea typeface="微软雅黑" panose="020B0503020204020204" pitchFamily="34" charset="-122"/>
                <a:cs typeface="Times New Roman" panose="02020603050405020304" pitchFamily="18" charset="0"/>
              </a:rPr>
              <a:t>技术对驾驶员情景感知能力和</a:t>
            </a:r>
            <a:r>
              <a:rPr lang="zh-CN" altLang="en-US" sz="1600" kern="100" dirty="0">
                <a:latin typeface="微软雅黑" panose="020B0503020204020204" pitchFamily="34" charset="-122"/>
                <a:ea typeface="微软雅黑" panose="020B0503020204020204" pitchFamily="34" charset="-122"/>
                <a:cs typeface="Times New Roman" panose="02020603050405020304" pitchFamily="18" charset="0"/>
              </a:rPr>
              <a:t>驾驶中警惕性的</a:t>
            </a:r>
            <a:r>
              <a:rPr lang="zh-CN" altLang="en-US" sz="1600" kern="100" dirty="0">
                <a:latin typeface="微软雅黑" panose="020B0503020204020204" pitchFamily="34" charset="-122"/>
                <a:ea typeface="微软雅黑" panose="020B0503020204020204" pitchFamily="34" charset="-122"/>
                <a:cs typeface="Times New Roman" panose="02020603050405020304" pitchFamily="18" charset="0"/>
              </a:rPr>
              <a:t>影响；</a:t>
            </a:r>
            <a:endParaRPr lang="zh-CN" altLang="en-US" sz="1600" kern="100" dirty="0">
              <a:latin typeface="微软雅黑" panose="020B0503020204020204" pitchFamily="34" charset="-122"/>
              <a:ea typeface="微软雅黑" panose="020B0503020204020204" pitchFamily="34" charset="-122"/>
              <a:cs typeface="Times New Roman" panose="02020603050405020304" pitchFamily="18" charset="0"/>
            </a:endParaRPr>
          </a:p>
          <a:p>
            <a:pPr lvl="0" indent="0">
              <a:lnSpc>
                <a:spcPct val="200000"/>
              </a:lnSpc>
              <a:spcAft>
                <a:spcPts val="600"/>
              </a:spcAft>
              <a:buSzPct val="120000"/>
              <a:buFont typeface="Arial" panose="020B0604020202020204" pitchFamily="34" charset="0"/>
              <a:buNone/>
            </a:pPr>
            <a:r>
              <a:rPr lang="en-US" altLang="zh-CN" sz="1600" kern="100" dirty="0">
                <a:latin typeface="微软雅黑" panose="020B0503020204020204" pitchFamily="34" charset="-122"/>
                <a:ea typeface="微软雅黑" panose="020B0503020204020204" pitchFamily="34" charset="-122"/>
                <a:cs typeface="Times New Roman" panose="02020603050405020304" pitchFamily="18" charset="0"/>
              </a:rPr>
              <a:t>                                </a:t>
            </a:r>
            <a:r>
              <a:rPr lang="zh-CN" altLang="en-US" sz="1600" kern="100" dirty="0">
                <a:latin typeface="微软雅黑" panose="020B0503020204020204" pitchFamily="34" charset="-122"/>
                <a:ea typeface="微软雅黑" panose="020B0503020204020204" pitchFamily="34" charset="-122"/>
                <a:cs typeface="Times New Roman" panose="02020603050405020304" pitchFamily="18" charset="0"/>
              </a:rPr>
              <a:t>（</a:t>
            </a:r>
            <a:r>
              <a:rPr lang="en-US" altLang="zh-CN" sz="1600" kern="100" dirty="0">
                <a:latin typeface="微软雅黑" panose="020B0503020204020204" pitchFamily="34" charset="-122"/>
                <a:ea typeface="微软雅黑" panose="020B0503020204020204" pitchFamily="34" charset="-122"/>
                <a:cs typeface="Times New Roman" panose="02020603050405020304" pitchFamily="18" charset="0"/>
              </a:rPr>
              <a:t>2</a:t>
            </a:r>
            <a:r>
              <a:rPr lang="zh-CN" altLang="en-US" sz="1600" kern="100" dirty="0">
                <a:latin typeface="微软雅黑" panose="020B0503020204020204" pitchFamily="34" charset="-122"/>
                <a:ea typeface="微软雅黑" panose="020B0503020204020204" pitchFamily="34" charset="-122"/>
                <a:cs typeface="Times New Roman" panose="02020603050405020304" pitchFamily="18" charset="0"/>
              </a:rPr>
              <a:t>）</a:t>
            </a:r>
            <a:r>
              <a:rPr lang="zh-CN" altLang="en-US" sz="1600" kern="100" dirty="0">
                <a:latin typeface="微软雅黑" panose="020B0503020204020204" pitchFamily="34" charset="-122"/>
                <a:ea typeface="微软雅黑" panose="020B0503020204020204" pitchFamily="34" charset="-122"/>
                <a:cs typeface="Times New Roman" panose="02020603050405020304" pitchFamily="18" charset="0"/>
                <a:sym typeface="+mn-ea"/>
              </a:rPr>
              <a:t>情景感知</a:t>
            </a:r>
            <a:r>
              <a:rPr lang="zh-CN" altLang="en-US" sz="1600" kern="100" dirty="0">
                <a:latin typeface="微软雅黑" panose="020B0503020204020204" pitchFamily="34" charset="-122"/>
                <a:ea typeface="微软雅黑" panose="020B0503020204020204" pitchFamily="34" charset="-122"/>
                <a:cs typeface="Times New Roman" panose="02020603050405020304" pitchFamily="18" charset="0"/>
              </a:rPr>
              <a:t>定义：（1注意到情景中的相关或重要信息（2处理这些信息（3并作出相应的反应</a:t>
            </a:r>
            <a:endParaRPr lang="zh-CN" altLang="en-US" sz="1600" kern="100" dirty="0">
              <a:latin typeface="微软雅黑" panose="020B0503020204020204" pitchFamily="34" charset="-122"/>
              <a:ea typeface="微软雅黑" panose="020B0503020204020204" pitchFamily="34" charset="-122"/>
              <a:cs typeface="Times New Roman" panose="02020603050405020304" pitchFamily="18" charset="0"/>
            </a:endParaRPr>
          </a:p>
          <a:p>
            <a:pPr lvl="0" indent="0">
              <a:lnSpc>
                <a:spcPct val="200000"/>
              </a:lnSpc>
              <a:spcAft>
                <a:spcPts val="600"/>
              </a:spcAft>
              <a:buSzPct val="120000"/>
              <a:buFont typeface="Arial" panose="020B0604020202020204" pitchFamily="34" charset="0"/>
              <a:buNone/>
            </a:pPr>
            <a:r>
              <a:rPr lang="zh-CN" altLang="en-US" sz="1600" kern="100" dirty="0">
                <a:latin typeface="微软雅黑" panose="020B0503020204020204" pitchFamily="34" charset="-122"/>
                <a:ea typeface="微软雅黑" panose="020B0503020204020204" pitchFamily="34" charset="-122"/>
                <a:cs typeface="Times New Roman" panose="02020603050405020304" pitchFamily="18" charset="0"/>
              </a:rPr>
              <a:t> </a:t>
            </a:r>
            <a:r>
              <a:rPr lang="en-US" altLang="zh-CN" sz="1600" kern="100" dirty="0">
                <a:latin typeface="微软雅黑" panose="020B0503020204020204" pitchFamily="34" charset="-122"/>
                <a:ea typeface="微软雅黑" panose="020B0503020204020204" pitchFamily="34" charset="-122"/>
                <a:cs typeface="Times New Roman" panose="02020603050405020304" pitchFamily="18" charset="0"/>
              </a:rPr>
              <a:t>                                      </a:t>
            </a:r>
            <a:r>
              <a:rPr lang="zh-CN" altLang="en-US" sz="1600" kern="100" dirty="0">
                <a:latin typeface="微软雅黑" panose="020B0503020204020204" pitchFamily="34" charset="-122"/>
                <a:ea typeface="微软雅黑" panose="020B0503020204020204" pitchFamily="34" charset="-122"/>
                <a:cs typeface="Times New Roman" panose="02020603050405020304" pitchFamily="18" charset="0"/>
                <a:sym typeface="+mn-ea"/>
              </a:rPr>
              <a:t>情景感知能力评定依据：</a:t>
            </a:r>
            <a:r>
              <a:rPr lang="zh-CN" altLang="en-US" sz="1600" kern="100" dirty="0">
                <a:latin typeface="微软雅黑" panose="020B0503020204020204" pitchFamily="34" charset="-122"/>
                <a:ea typeface="微软雅黑" panose="020B0503020204020204" pitchFamily="34" charset="-122"/>
                <a:cs typeface="Times New Roman" panose="02020603050405020304" pitchFamily="18" charset="0"/>
              </a:rPr>
              <a:t>利用自动驾驶中接管时间，接管时间越长，则感知能力</a:t>
            </a:r>
            <a:r>
              <a:rPr lang="zh-CN" altLang="en-US" sz="1600" kern="100" dirty="0">
                <a:latin typeface="微软雅黑" panose="020B0503020204020204" pitchFamily="34" charset="-122"/>
                <a:ea typeface="微软雅黑" panose="020B0503020204020204" pitchFamily="34" charset="-122"/>
                <a:cs typeface="Times New Roman" panose="02020603050405020304" pitchFamily="18" charset="0"/>
              </a:rPr>
              <a:t>越低</a:t>
            </a:r>
            <a:endParaRPr lang="zh-CN" altLang="en-US" sz="1600" kern="100" dirty="0">
              <a:latin typeface="微软雅黑" panose="020B0503020204020204" pitchFamily="34" charset="-122"/>
              <a:ea typeface="微软雅黑" panose="020B0503020204020204" pitchFamily="34" charset="-122"/>
              <a:cs typeface="Times New Roman" panose="02020603050405020304" pitchFamily="18" charset="0"/>
            </a:endParaRPr>
          </a:p>
          <a:p>
            <a:pPr marL="285750" lvl="0" indent="-285750">
              <a:lnSpc>
                <a:spcPct val="200000"/>
              </a:lnSpc>
              <a:spcAft>
                <a:spcPts val="600"/>
              </a:spcAft>
              <a:buSzPct val="120000"/>
              <a:buFont typeface="Arial" panose="020B0604020202020204" pitchFamily="34" charset="0"/>
              <a:buChar char="•"/>
            </a:pPr>
            <a:r>
              <a:rPr lang="zh-CN" altLang="en-US" sz="1600" b="1" kern="100" dirty="0">
                <a:latin typeface="微软雅黑" panose="020B0503020204020204" pitchFamily="34" charset="-122"/>
                <a:ea typeface="微软雅黑" panose="020B0503020204020204" pitchFamily="34" charset="-122"/>
                <a:cs typeface="Times New Roman" panose="02020603050405020304" pitchFamily="18" charset="0"/>
              </a:rPr>
              <a:t>调研二：</a:t>
            </a:r>
            <a:r>
              <a:rPr lang="zh-CN" altLang="en-US" sz="1600" kern="100" dirty="0">
                <a:latin typeface="微软雅黑" panose="020B0503020204020204" pitchFamily="34" charset="-122"/>
                <a:ea typeface="微软雅黑" panose="020B0503020204020204" pitchFamily="34" charset="-122"/>
                <a:cs typeface="Times New Roman" panose="02020603050405020304" pitchFamily="18" charset="0"/>
              </a:rPr>
              <a:t>不同自动化程度对驾驶员接管中情景感知能力和</a:t>
            </a:r>
            <a:r>
              <a:rPr lang="zh-CN" altLang="en-US" sz="1600" kern="100" dirty="0">
                <a:latin typeface="微软雅黑" panose="020B0503020204020204" pitchFamily="34" charset="-122"/>
                <a:ea typeface="微软雅黑" panose="020B0503020204020204" pitchFamily="34" charset="-122"/>
                <a:cs typeface="Times New Roman" panose="02020603050405020304" pitchFamily="18" charset="0"/>
              </a:rPr>
              <a:t>驾驶信任度</a:t>
            </a:r>
            <a:r>
              <a:rPr lang="zh-CN" altLang="en-US" sz="1600" kern="100" dirty="0">
                <a:latin typeface="微软雅黑" panose="020B0503020204020204" pitchFamily="34" charset="-122"/>
                <a:ea typeface="微软雅黑" panose="020B0503020204020204" pitchFamily="34" charset="-122"/>
                <a:cs typeface="Times New Roman" panose="02020603050405020304" pitchFamily="18" charset="0"/>
              </a:rPr>
              <a:t>舒适度的影响</a:t>
            </a:r>
            <a:endParaRPr lang="zh-CN" altLang="en-US" sz="1600" kern="100" dirty="0">
              <a:latin typeface="微软雅黑" panose="020B0503020204020204" pitchFamily="34" charset="-122"/>
              <a:ea typeface="微软雅黑" panose="020B0503020204020204" pitchFamily="34" charset="-122"/>
              <a:cs typeface="Times New Roman" panose="02020603050405020304" pitchFamily="18" charset="0"/>
            </a:endParaRPr>
          </a:p>
          <a:p>
            <a:pPr marL="285750" lvl="0" indent="-285750">
              <a:lnSpc>
                <a:spcPct val="200000"/>
              </a:lnSpc>
              <a:spcAft>
                <a:spcPts val="600"/>
              </a:spcAft>
              <a:buSzPct val="120000"/>
              <a:buFont typeface="Arial" panose="020B0604020202020204" pitchFamily="34" charset="0"/>
              <a:buChar char="•"/>
            </a:pPr>
            <a:r>
              <a:rPr lang="zh-CN" altLang="en-US" sz="1600" b="1" kern="100" dirty="0">
                <a:latin typeface="微软雅黑" panose="020B0503020204020204" pitchFamily="34" charset="-122"/>
                <a:ea typeface="微软雅黑" panose="020B0503020204020204" pitchFamily="34" charset="-122"/>
                <a:cs typeface="Times New Roman" panose="02020603050405020304" pitchFamily="18" charset="0"/>
              </a:rPr>
              <a:t>调研三：</a:t>
            </a:r>
            <a:r>
              <a:rPr lang="zh-CN" altLang="en-US" sz="1600" kern="100" dirty="0">
                <a:latin typeface="微软雅黑" panose="020B0503020204020204" pitchFamily="34" charset="-122"/>
                <a:ea typeface="微软雅黑" panose="020B0503020204020204" pitchFamily="34" charset="-122"/>
                <a:cs typeface="Times New Roman" panose="02020603050405020304" pitchFamily="18" charset="0"/>
              </a:rPr>
              <a:t>自动驾驶系统中数字语音助手对驾驶员接管中警惕性和情境感知力的影响</a:t>
            </a:r>
            <a:r>
              <a:rPr lang="en-US" altLang="zh-CN" sz="1600" kern="100" dirty="0">
                <a:latin typeface="微软雅黑" panose="020B0503020204020204" pitchFamily="34" charset="-122"/>
                <a:ea typeface="微软雅黑" panose="020B0503020204020204" pitchFamily="34" charset="-122"/>
                <a:cs typeface="Times New Roman" panose="02020603050405020304" pitchFamily="18" charset="0"/>
              </a:rPr>
              <a:t>	</a:t>
            </a:r>
            <a:endParaRPr lang="en-US" altLang="zh-CN" sz="1600" kern="100" dirty="0">
              <a:latin typeface="微软雅黑" panose="020B0503020204020204" pitchFamily="34" charset="-122"/>
              <a:ea typeface="微软雅黑" panose="020B0503020204020204" pitchFamily="34" charset="-122"/>
              <a:cs typeface="Times New Roman" panose="02020603050405020304" pitchFamily="18" charset="0"/>
            </a:endParaRPr>
          </a:p>
        </p:txBody>
      </p:sp>
    </p:spTree>
  </p:cSld>
  <p:clrMapOvr>
    <a:masterClrMapping/>
  </p:clrMapOvr>
</p:sld>
</file>

<file path=ppt/tags/tag1.xml><?xml version="1.0" encoding="utf-8"?>
<p:tagLst xmlns:p="http://schemas.openxmlformats.org/presentationml/2006/main">
  <p:tag name="KSO_WM_UNIT_PLACING_PICTURE_USER_VIEWPORT" val="{&quot;height&quot;:4425,&quot;width&quot;:7125}"/>
</p:tagLst>
</file>

<file path=ppt/theme/theme1.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5055</Words>
  <Application>WPS 演示</Application>
  <PresentationFormat>宽屏</PresentationFormat>
  <Paragraphs>203</Paragraphs>
  <Slides>15</Slides>
  <Notes>9</Notes>
  <HiddenSlides>0</HiddenSlides>
  <MMClips>0</MMClips>
  <ScaleCrop>false</ScaleCrop>
  <HeadingPairs>
    <vt:vector size="6" baseType="variant">
      <vt:variant>
        <vt:lpstr>已用的字体</vt:lpstr>
      </vt:variant>
      <vt:variant>
        <vt:i4>14</vt:i4>
      </vt:variant>
      <vt:variant>
        <vt:lpstr>主题</vt:lpstr>
      </vt:variant>
      <vt:variant>
        <vt:i4>1</vt:i4>
      </vt:variant>
      <vt:variant>
        <vt:lpstr>幻灯片标题</vt:lpstr>
      </vt:variant>
      <vt:variant>
        <vt:i4>15</vt:i4>
      </vt:variant>
    </vt:vector>
  </HeadingPairs>
  <TitlesOfParts>
    <vt:vector size="30" baseType="lpstr">
      <vt:lpstr>Arial</vt:lpstr>
      <vt:lpstr>宋体</vt:lpstr>
      <vt:lpstr>Wingdings</vt:lpstr>
      <vt:lpstr>Bahnschrift Light</vt:lpstr>
      <vt:lpstr>微软雅黑</vt:lpstr>
      <vt:lpstr>Times New Roman</vt:lpstr>
      <vt:lpstr>Tahoma</vt:lpstr>
      <vt:lpstr>黑体</vt:lpstr>
      <vt:lpstr>等线</vt:lpstr>
      <vt:lpstr>Arial Unicode MS</vt:lpstr>
      <vt:lpstr>等线 Light</vt:lpstr>
      <vt:lpstr>Cambria Math</vt:lpstr>
      <vt:lpstr>MS Mincho</vt:lpstr>
      <vt:lpstr>Segoe Print</vt:lpstr>
      <vt:lpstr>Office 主题​​</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谢谢!  </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miao tamiaode</dc:creator>
  <cp:lastModifiedBy>morning</cp:lastModifiedBy>
  <cp:revision>552</cp:revision>
  <dcterms:created xsi:type="dcterms:W3CDTF">2020-04-23T01:39:00Z</dcterms:created>
  <dcterms:modified xsi:type="dcterms:W3CDTF">2022-04-24T08:59:53Z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2052-11.1.0.11636</vt:lpwstr>
  </property>
  <property fmtid="{D5CDD505-2E9C-101B-9397-08002B2CF9AE}" pid="3" name="ICV">
    <vt:lpwstr>CACA3DDAA2E6448781F74DC1C34023FE</vt:lpwstr>
  </property>
</Properties>
</file>