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13" r:id="rId5"/>
    <p:sldId id="316" r:id="rId6"/>
    <p:sldId id="315" r:id="rId7"/>
    <p:sldId id="317" r:id="rId8"/>
    <p:sldId id="318" r:id="rId9"/>
    <p:sldId id="319" r:id="rId10"/>
    <p:sldId id="320" r:id="rId11"/>
    <p:sldId id="321" r:id="rId12"/>
    <p:sldId id="322" r:id="rId13"/>
    <p:sldId id="29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388992" y="5945840"/>
            <a:ext cx="1316607" cy="274901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53388" y="2783155"/>
            <a:ext cx="9388704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spc="200" dirty="0">
                <a:solidFill>
                  <a:srgbClr val="AB2B2B"/>
                </a:solidFill>
                <a:latin typeface="Corbel" panose="020B050302020402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Multi-Task Temporal Shift Attention Networks for</a:t>
            </a:r>
            <a:endParaRPr lang="zh-CN" altLang="en-US" sz="2800" b="1" spc="200" dirty="0">
              <a:solidFill>
                <a:srgbClr val="AB2B2B"/>
              </a:solidFill>
              <a:latin typeface="Corbel" panose="020B050302020402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 spc="200" dirty="0">
                <a:solidFill>
                  <a:srgbClr val="AB2B2B"/>
                </a:solidFill>
                <a:latin typeface="Corbel" panose="020B0503020204020204" pitchFamily="34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On-Device Contactless Vitals Measurement</a:t>
            </a:r>
            <a:endParaRPr lang="zh-CN" altLang="en-US" sz="2800" b="1" spc="200" dirty="0">
              <a:solidFill>
                <a:srgbClr val="AB2B2B"/>
              </a:solidFill>
              <a:latin typeface="Corbel" panose="020B0503020204020204" pitchFamily="34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9686" y="4064096"/>
            <a:ext cx="3272628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汇报人：</a:t>
            </a:r>
            <a:r>
              <a:rPr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翁一冰</a:t>
            </a:r>
            <a:endParaRPr lang="zh-CN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1078865"/>
            <a:ext cx="3066415" cy="2632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078865"/>
            <a:ext cx="5397500" cy="2632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3973195"/>
            <a:ext cx="3066415" cy="2632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3973195"/>
            <a:ext cx="5396865" cy="2652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571103" y="2395183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71103" y="4421650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71103" y="2502916"/>
            <a:ext cx="5049794" cy="163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8800" b="1" spc="200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8800" b="1" spc="200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54968" y="5957285"/>
            <a:ext cx="1482064" cy="4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fld id="{8544CA70-F02D-4C33-B3E9-14E1CC422642}" type="datetime1">
              <a:rPr lang="zh-CN" altLang="en-US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51" y="746886"/>
            <a:ext cx="813731" cy="813731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102455" y="746904"/>
            <a:ext cx="3401707" cy="813713"/>
            <a:chOff x="9205483" y="280849"/>
            <a:chExt cx="2517243" cy="54846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767" y="891756"/>
            <a:ext cx="10854466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远程生理测量</a:t>
            </a:r>
            <a:endParaRPr lang="zh-CN" altLang="en-US" sz="2400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2400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主要挑战：运动、照明和传感器伪影的噪声的影响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颜色空间变换：环境照明下皮肤的光学特性意味着绿色通道倾向于提供最强的 PPG 信号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加权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颜色通道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信号分解：盲源分离可用于提高来自网络摄像头视频的 PPG 信号的信噪比 ，独立成分分析 (ICA) 和主成分分析（PCA）]是组合多个颜色或位置通道的两种常用方法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信号分解方法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监督学习方法：很少有方法将监督学习用于基于视频的生理测量。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2730" y="4244340"/>
            <a:ext cx="9146540" cy="22371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94990" y="6511290"/>
            <a:ext cx="600265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人脸跟踪、皮肤分割，颜色空间变换，信号分解和过滤</a:t>
            </a:r>
            <a:endParaRPr lang="en-US" altLang="zh-CN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767" y="891756"/>
            <a:ext cx="1085446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第一个使用深层循环网络基于视频的心脏和呼吸率的端到端系统</a:t>
            </a:r>
            <a:endParaRPr lang="en-US" altLang="zh-CN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295" y="1259840"/>
            <a:ext cx="9757410" cy="5048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6266815"/>
            <a:ext cx="121913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Chen W, McDuff D. Deepphys: Video-based physiological measurement using convolutional attention</a:t>
            </a:r>
            <a:r>
              <a:rPr lang="en-US" altLang="zh-CN" sz="1600"/>
              <a:t> </a:t>
            </a:r>
            <a:r>
              <a:rPr lang="zh-CN" altLang="en-US" sz="1600"/>
              <a:t>networks[C]//Proceedings of the European Conference on Computer Vision (ECCV). 2018: 349-365.</a:t>
            </a:r>
            <a:endParaRPr lang="zh-CN" alt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767" y="891756"/>
            <a:ext cx="10854466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用于类似任务的深度神经网络通常依赖于</a:t>
            </a:r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光流或帧差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等运动表示作为输入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，要么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对不同的光照条件或皮肤轮廓敏感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光流：光流(optical flow)法是运动图像分析的重要方法，它的概念是由 James J. Gibson于20世纪40年代首先提出的，是指时变图像中模式运动速度。因为当物体在运动时，它在图像上对应点的亮度模式也在运动。</a:t>
            </a:r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假设光照恒定，与</a:t>
            </a:r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iPPG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原理矛盾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09955" y="3183573"/>
            <a:ext cx="461010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615305" y="3183890"/>
            <a:ext cx="5819140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35" y="6497320"/>
            <a:ext cx="121913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1600"/>
              <a:t>ECG技术原理和PPG技术原理对比</a:t>
            </a:r>
            <a:r>
              <a:rPr lang="zh-CN" sz="1600"/>
              <a:t>：</a:t>
            </a:r>
            <a:r>
              <a:rPr sz="1600"/>
              <a:t>https://www.jianshu.com/p/677fe64e8fd8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2390"/>
            <a:ext cx="12192000" cy="1052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313045"/>
            <a:ext cx="6416040" cy="826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3887470"/>
            <a:ext cx="7419975" cy="77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940" y="2763520"/>
            <a:ext cx="6972300" cy="962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87015" y="974090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光照亮度强度</a:t>
            </a:r>
            <a:endParaRPr lang="en-US" altLang="zh-CN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8205" y="974090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镜面反射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05650" y="974090"/>
            <a:ext cx="1161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漫反射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07475" y="974090"/>
            <a:ext cx="2426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相机传感器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量化噪声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34485" y="2762885"/>
            <a:ext cx="1677670" cy="33762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263390" y="633412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静态分量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9640" y="2762885"/>
            <a:ext cx="1876425" cy="176974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886065" y="2292350"/>
            <a:ext cx="315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非生理变化，如光源的闪烁、头部旋转和面部表情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5015" y="2937510"/>
            <a:ext cx="2336165" cy="320167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87615" y="633412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buClrTx/>
              <a:buSzTx/>
              <a:buFontTx/>
            </a:pPr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BVP</a:t>
            </a:r>
            <a:endParaRPr lang="en-US" altLang="zh-CN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904875"/>
            <a:ext cx="10146665" cy="5798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710565" y="1036955"/>
            <a:ext cx="3661410" cy="2591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4521200" y="920115"/>
            <a:ext cx="6965950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700530" y="3732530"/>
            <a:ext cx="141859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卷积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88605" y="3628390"/>
            <a:ext cx="141859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卷积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" y="4088765"/>
            <a:ext cx="11067415" cy="276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1070610"/>
            <a:ext cx="12058015" cy="4716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205220"/>
            <a:ext cx="12191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Liu X, Fromm J, Patel S, et al. Multi-task temporal shift attention networks for on-device contactless vitals measurement[J]. Advances in Neural Information Processing Systems, 2020, 33: 19400-19411.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205220"/>
            <a:ext cx="12191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Liu X, Fromm J, Patel S, et al. Multi-task temporal shift attention networks for on-device contactless vitals measurement[J]. Advances in Neural Information Processing Systems, 2020, 33: 19400-19411.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829945"/>
            <a:ext cx="12021820" cy="51981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100,&quot;width&quot;:2085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演示</Application>
  <PresentationFormat>宽屏</PresentationFormat>
  <Paragraphs>73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Bahnschrift Light</vt:lpstr>
      <vt:lpstr>微软雅黑</vt:lpstr>
      <vt:lpstr>Corbel</vt:lpstr>
      <vt:lpstr>Microsoft JhengHei UI</vt:lpstr>
      <vt:lpstr>Times New Roman</vt:lpstr>
      <vt:lpstr>Microsoft JhengHei</vt:lpstr>
      <vt:lpstr>微软雅黑 Light</vt:lpstr>
      <vt:lpstr>Bahnschrift SemiBold</vt:lpstr>
      <vt:lpstr>Adobe Devanagari</vt:lpstr>
      <vt:lpstr>Bahnschrift</vt:lpstr>
      <vt:lpstr>等线</vt:lpstr>
      <vt:lpstr>Arial Unicode MS</vt:lpstr>
      <vt:lpstr>等线 Light</vt:lpstr>
      <vt:lpstr>Calibri</vt:lpstr>
      <vt:lpstr>DejaVu Math TeX Gyre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web</cp:lastModifiedBy>
  <cp:revision>4</cp:revision>
  <dcterms:created xsi:type="dcterms:W3CDTF">2020-04-23T01:39:00Z</dcterms:created>
  <dcterms:modified xsi:type="dcterms:W3CDTF">2022-04-24T10:39:21Z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4227C9AD4B3F4C0CB932067FE01AB3E2</vt:lpwstr>
  </property>
</Properties>
</file>