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6" r:id="rId2"/>
    <p:sldId id="387" r:id="rId3"/>
    <p:sldId id="391" r:id="rId4"/>
    <p:sldId id="393" r:id="rId5"/>
    <p:sldId id="394" r:id="rId6"/>
    <p:sldId id="395" r:id="rId7"/>
    <p:sldId id="39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00" autoAdjust="0"/>
  </p:normalViewPr>
  <p:slideViewPr>
    <p:cSldViewPr snapToGrid="0">
      <p:cViewPr varScale="1">
        <p:scale>
          <a:sx n="96" d="100"/>
          <a:sy n="96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8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31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38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如果一个网络，有一个单独的模块用于生成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region proposals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（区域候选框），那么该网络就称为两阶段检测器。这种模型试着在第一阶段找到一定数量的目标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proposals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，然后在第二阶段对各个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proposals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进行定位及分类。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63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74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57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99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t="60000" r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172076" y="5945840"/>
            <a:ext cx="1533524" cy="254935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  <a:t>2022/1/8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083354" y="2902338"/>
            <a:ext cx="7713067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40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工作汇报</a:t>
            </a: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0" y="0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2BDDEF-DA24-4E29-B4B8-CB421D9C945F}"/>
              </a:ext>
            </a:extLst>
          </p:cNvPr>
          <p:cNvSpPr txBox="1"/>
          <p:nvPr/>
        </p:nvSpPr>
        <p:spPr>
          <a:xfrm>
            <a:off x="1928606" y="324620"/>
            <a:ext cx="3691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0" dirty="0">
                <a:solidFill>
                  <a:srgbClr val="4F4F4F"/>
                </a:solidFill>
                <a:effectLst/>
                <a:latin typeface="PingFang SC"/>
              </a:rPr>
              <a:t>backbone</a:t>
            </a:r>
            <a:r>
              <a:rPr lang="zh-CN" altLang="en-US" sz="2800" b="1" i="0" dirty="0">
                <a:solidFill>
                  <a:srgbClr val="4F4F4F"/>
                </a:solidFill>
                <a:effectLst/>
                <a:latin typeface="PingFang SC"/>
              </a:rPr>
              <a:t>架构</a:t>
            </a:r>
          </a:p>
          <a:p>
            <a:endParaRPr lang="zh-CN" altLang="en-US" sz="28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14FE762-8755-43A0-A2CB-0184DADD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175" y="1868557"/>
            <a:ext cx="8734399" cy="30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6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7A2595-2235-4CC0-9378-D74A91F74A7E}"/>
              </a:ext>
            </a:extLst>
          </p:cNvPr>
          <p:cNvSpPr txBox="1"/>
          <p:nvPr/>
        </p:nvSpPr>
        <p:spPr>
          <a:xfrm>
            <a:off x="1908313" y="27845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i="0" dirty="0">
                <a:solidFill>
                  <a:srgbClr val="4F4F4F"/>
                </a:solidFill>
                <a:effectLst/>
                <a:latin typeface="PingFang SC"/>
              </a:rPr>
              <a:t>目标检测器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BE5836-0408-44BF-91C4-92EE4103ECF0}"/>
              </a:ext>
            </a:extLst>
          </p:cNvPr>
          <p:cNvSpPr txBox="1"/>
          <p:nvPr/>
        </p:nvSpPr>
        <p:spPr>
          <a:xfrm>
            <a:off x="1063562" y="2097156"/>
            <a:ext cx="10064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Viola-Jones </a:t>
            </a:r>
          </a:p>
          <a:p>
            <a:r>
              <a:rPr lang="en-US" altLang="zh-CN" dirty="0"/>
              <a:t>    </a:t>
            </a:r>
            <a:r>
              <a:rPr lang="zh-CN" altLang="en-US" dirty="0"/>
              <a:t>主要用于人脸检测。它结合了类似</a:t>
            </a:r>
            <a:r>
              <a:rPr lang="en-US" altLang="zh-CN" dirty="0" err="1"/>
              <a:t>Haar</a:t>
            </a:r>
            <a:r>
              <a:rPr lang="zh-CN" altLang="en-US" dirty="0"/>
              <a:t>特征、积分图像、</a:t>
            </a:r>
            <a:r>
              <a:rPr lang="en-US" altLang="zh-CN" dirty="0" err="1"/>
              <a:t>Adaboost</a:t>
            </a:r>
            <a:r>
              <a:rPr lang="zh-CN" altLang="en-US" dirty="0"/>
              <a:t>和级联分类器等多种技术。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HOG </a:t>
            </a:r>
          </a:p>
          <a:p>
            <a:r>
              <a:rPr lang="zh-CN" altLang="en-US" dirty="0"/>
              <a:t>    主要动机是行人检测问题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Deformable Part-based Model (</a:t>
            </a:r>
            <a:r>
              <a:rPr lang="zh-CN" altLang="en-US" dirty="0"/>
              <a:t>基于可变形部件的模型，</a:t>
            </a:r>
            <a:r>
              <a:rPr lang="en-US" altLang="zh-CN" dirty="0"/>
              <a:t>DPM)</a:t>
            </a:r>
          </a:p>
          <a:p>
            <a:r>
              <a:rPr lang="zh-CN" altLang="en-US" dirty="0"/>
              <a:t>    它利用目标的个别“部分”进行检测，对象的各个部分被单独检测，它们的一个可能的排列被标记    为检测结果。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0C2F07-8BE6-4882-A519-D136B30F65C6}"/>
              </a:ext>
            </a:extLst>
          </p:cNvPr>
          <p:cNvSpPr txBox="1"/>
          <p:nvPr/>
        </p:nvSpPr>
        <p:spPr>
          <a:xfrm>
            <a:off x="641224" y="154056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传统检测方法</a:t>
            </a:r>
          </a:p>
        </p:txBody>
      </p:sp>
    </p:spTree>
    <p:extLst>
      <p:ext uri="{BB962C8B-B14F-4D97-AF65-F5344CB8AC3E}">
        <p14:creationId xmlns:p14="http://schemas.microsoft.com/office/powerpoint/2010/main" val="43968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7A2595-2235-4CC0-9378-D74A91F74A7E}"/>
              </a:ext>
            </a:extLst>
          </p:cNvPr>
          <p:cNvSpPr txBox="1"/>
          <p:nvPr/>
        </p:nvSpPr>
        <p:spPr>
          <a:xfrm>
            <a:off x="1908313" y="27845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i="0" dirty="0">
                <a:solidFill>
                  <a:srgbClr val="4F4F4F"/>
                </a:solidFill>
                <a:effectLst/>
                <a:latin typeface="PingFang SC"/>
              </a:rPr>
              <a:t>目标检测器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AEE7384-5023-4DD2-8F96-899336AF94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47E78C-9000-46BC-89FB-7A0B407B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682" y="1106967"/>
            <a:ext cx="9420518" cy="56762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1C6DFBD-9DF4-4793-8417-6E347A5C80E0}"/>
              </a:ext>
            </a:extLst>
          </p:cNvPr>
          <p:cNvSpPr txBox="1"/>
          <p:nvPr/>
        </p:nvSpPr>
        <p:spPr>
          <a:xfrm>
            <a:off x="538852" y="8324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两阶段检测器</a:t>
            </a:r>
          </a:p>
        </p:txBody>
      </p:sp>
    </p:spTree>
    <p:extLst>
      <p:ext uri="{BB962C8B-B14F-4D97-AF65-F5344CB8AC3E}">
        <p14:creationId xmlns:p14="http://schemas.microsoft.com/office/powerpoint/2010/main" val="94011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7A2595-2235-4CC0-9378-D74A91F74A7E}"/>
              </a:ext>
            </a:extLst>
          </p:cNvPr>
          <p:cNvSpPr txBox="1"/>
          <p:nvPr/>
        </p:nvSpPr>
        <p:spPr>
          <a:xfrm>
            <a:off x="1908313" y="27845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i="0" dirty="0">
                <a:solidFill>
                  <a:srgbClr val="4F4F4F"/>
                </a:solidFill>
                <a:effectLst/>
                <a:latin typeface="PingFang SC"/>
              </a:rPr>
              <a:t>目标检测器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AEE7384-5023-4DD2-8F96-899336AF94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74D7D0-250A-430A-A24E-34492D757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54" y="1128593"/>
            <a:ext cx="9795224" cy="548173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73F971-50E8-49DB-8355-E0D87C11977A}"/>
              </a:ext>
            </a:extLst>
          </p:cNvPr>
          <p:cNvSpPr txBox="1"/>
          <p:nvPr/>
        </p:nvSpPr>
        <p:spPr>
          <a:xfrm>
            <a:off x="538852" y="8324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一阶段检测器</a:t>
            </a:r>
          </a:p>
        </p:txBody>
      </p:sp>
    </p:spTree>
    <p:extLst>
      <p:ext uri="{BB962C8B-B14F-4D97-AF65-F5344CB8AC3E}">
        <p14:creationId xmlns:p14="http://schemas.microsoft.com/office/powerpoint/2010/main" val="6941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7A2595-2235-4CC0-9378-D74A91F74A7E}"/>
              </a:ext>
            </a:extLst>
          </p:cNvPr>
          <p:cNvSpPr txBox="1"/>
          <p:nvPr/>
        </p:nvSpPr>
        <p:spPr>
          <a:xfrm>
            <a:off x="1908313" y="27845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0" dirty="0">
                <a:solidFill>
                  <a:srgbClr val="4F4F4F"/>
                </a:solidFill>
                <a:effectLst/>
                <a:latin typeface="PingFang SC"/>
              </a:rPr>
              <a:t>YOLO</a:t>
            </a:r>
            <a:endParaRPr lang="zh-CN" altLang="en-US" sz="2800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AEE7384-5023-4DD2-8F96-899336AF94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A2449B-858C-421C-AF20-617B84B3E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952" y="1019476"/>
            <a:ext cx="9238095" cy="48190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BA005D1-CD6D-4D46-A3B7-5ED28A5BAFAA}"/>
              </a:ext>
            </a:extLst>
          </p:cNvPr>
          <p:cNvSpPr txBox="1"/>
          <p:nvPr/>
        </p:nvSpPr>
        <p:spPr>
          <a:xfrm>
            <a:off x="1713258" y="6056326"/>
            <a:ext cx="8460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Redmon, Joseph, et al. "You only look once: Unified, real-time object detection."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2016.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2114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7A2595-2235-4CC0-9378-D74A91F74A7E}"/>
              </a:ext>
            </a:extLst>
          </p:cNvPr>
          <p:cNvSpPr txBox="1"/>
          <p:nvPr/>
        </p:nvSpPr>
        <p:spPr>
          <a:xfrm>
            <a:off x="1908313" y="27845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0" dirty="0">
                <a:solidFill>
                  <a:srgbClr val="4F4F4F"/>
                </a:solidFill>
                <a:effectLst/>
                <a:latin typeface="PingFang SC"/>
              </a:rPr>
              <a:t>YOLO</a:t>
            </a:r>
            <a:endParaRPr lang="zh-CN" altLang="en-US" sz="2800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AEE7384-5023-4DD2-8F96-899336AF94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A005D1-CD6D-4D46-A3B7-5ED28A5BAFAA}"/>
              </a:ext>
            </a:extLst>
          </p:cNvPr>
          <p:cNvSpPr txBox="1"/>
          <p:nvPr/>
        </p:nvSpPr>
        <p:spPr>
          <a:xfrm>
            <a:off x="1713258" y="6056326"/>
            <a:ext cx="8460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Redmon, Joseph, et al. "You only look once: Unified, real-time object detection."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2016.</a:t>
            </a:r>
            <a:endParaRPr lang="zh-CN" altLang="en-US" sz="1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D43024-F5D3-4DB0-903B-6CD62B692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21" y="891385"/>
            <a:ext cx="8212957" cy="50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18316</TotalTime>
  <Words>241</Words>
  <Application>Microsoft Office PowerPoint</Application>
  <PresentationFormat>宽屏</PresentationFormat>
  <Paragraphs>33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-apple-system</vt:lpstr>
      <vt:lpstr>PingFang SC</vt:lpstr>
      <vt:lpstr>等线</vt:lpstr>
      <vt:lpstr>等线 Light</vt:lpstr>
      <vt:lpstr>微软雅黑</vt:lpstr>
      <vt:lpstr>Arial</vt:lpstr>
      <vt:lpstr>Bahnschrift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Jia Leyuan</cp:lastModifiedBy>
  <cp:revision>557</cp:revision>
  <dcterms:created xsi:type="dcterms:W3CDTF">2020-04-23T01:39:00Z</dcterms:created>
  <dcterms:modified xsi:type="dcterms:W3CDTF">2022-01-09T05:14:37Z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