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306" r:id="rId2"/>
    <p:sldId id="387" r:id="rId3"/>
    <p:sldId id="391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292F"/>
    <a:srgbClr val="183E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7500" autoAdjust="0"/>
  </p:normalViewPr>
  <p:slideViewPr>
    <p:cSldViewPr snapToGrid="0">
      <p:cViewPr varScale="1">
        <p:scale>
          <a:sx n="96" d="100"/>
          <a:sy n="96" d="100"/>
        </p:scale>
        <p:origin x="101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E50C0-F59D-4265-9884-4BB163F043B6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80A37-D431-4B76-A9CC-FA6F7E66E7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2480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9571-4ED6-4C81-B95F-91FC05788F2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即当重叠度满足一定阈值后，不是直接将其抑制，而是将其置信度降低进入下一次迭代选择。重叠度越大，</a:t>
            </a:r>
            <a:r>
              <a:rPr lang="en-US" altLang="zh-CN" b="0" i="0" dirty="0">
                <a:solidFill>
                  <a:srgbClr val="4D4D4D"/>
                </a:solidFill>
                <a:effectLst/>
                <a:latin typeface="-apple-system"/>
              </a:rPr>
              <a:t>score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降低越多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9571-4ED6-4C81-B95F-91FC05788F20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7FF3572-5646-457A-BE10-E2FA58833EE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0310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物体比例</a:t>
            </a:r>
            <a:r>
              <a:rPr lang="zh-CN" altLang="en-US"/>
              <a:t>、姿态形变。</a:t>
            </a:r>
            <a:r>
              <a:rPr lang="zh-CN" altLang="en-US" dirty="0"/>
              <a:t>它对感受野上的每一个点加一个偏移量，偏移的大小是通过学习得来的，偏移后感受野不再是个正方形，而是和物体的实际形状相匹配。这么做的好处就是无论物体怎么形变，卷积的区域始终覆盖在物体形状的周围。</a:t>
            </a:r>
            <a:r>
              <a:rPr lang="en-US" altLang="zh-CN" dirty="0"/>
              <a:t>a</a:t>
            </a:r>
            <a:r>
              <a:rPr lang="zh-CN" altLang="en-US" dirty="0"/>
              <a:t>中绿色的点是原始的感受野范围，</a:t>
            </a:r>
            <a:r>
              <a:rPr lang="en-US" altLang="zh-CN" dirty="0" err="1"/>
              <a:t>b~c</a:t>
            </a:r>
            <a:r>
              <a:rPr lang="zh-CN" altLang="en-US" dirty="0"/>
              <a:t>中的蓝色点是对感受野加上偏移量后的新的感受野位置，可以看到叠加偏移量的过程可以模拟出目标移动、尺寸缩放、旋转等各种形变。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9571-4ED6-4C81-B95F-91FC05788F20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7FF3572-5646-457A-BE10-E2FA58833EE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388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9214241" y="179334"/>
            <a:ext cx="2703782" cy="646764"/>
            <a:chOff x="9205483" y="280849"/>
            <a:chExt cx="2517243" cy="548463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5483" y="280849"/>
              <a:ext cx="618914" cy="548463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2038" y="341346"/>
              <a:ext cx="2050688" cy="464823"/>
            </a:xfrm>
            <a:prstGeom prst="rect">
              <a:avLst/>
            </a:prstGeom>
          </p:spPr>
        </p:pic>
      </p:grpSp>
      <p:cxnSp>
        <p:nvCxnSpPr>
          <p:cNvPr id="10" name="直接连接符 9"/>
          <p:cNvCxnSpPr/>
          <p:nvPr userDrawn="1"/>
        </p:nvCxnSpPr>
        <p:spPr>
          <a:xfrm>
            <a:off x="523982" y="846166"/>
            <a:ext cx="11178283" cy="0"/>
          </a:xfrm>
          <a:prstGeom prst="line">
            <a:avLst/>
          </a:prstGeom>
          <a:ln w="19050">
            <a:solidFill>
              <a:srgbClr val="CD2626"/>
            </a:solidFill>
          </a:ln>
          <a:effectLst>
            <a:outerShdw blurRad="50800" dist="38100" dir="5400000" algn="t" rotWithShape="0">
              <a:srgbClr val="D9D7DA">
                <a:alpha val="6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3982" y="77329"/>
            <a:ext cx="813731" cy="8137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l="-10000" t="60000" r="-10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30BEA-91DE-425F-9A70-60AC6B27C6DE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3108D-736D-4D0B-9347-29A7A9B45C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2776746" y="4635211"/>
            <a:ext cx="6638508" cy="2476239"/>
          </a:xfrm>
          <a:prstGeom prst="rect">
            <a:avLst/>
          </a:prstGeom>
          <a:blipFill dpi="0" rotWithShape="1">
            <a:blip r:embed="rId3">
              <a:alphaModFix amt="5000"/>
            </a:blip>
            <a:srcRect/>
            <a:stretch>
              <a:fillRect t="-50527" b="1"/>
            </a:stretch>
          </a:blip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矩形: 圆角 3"/>
          <p:cNvSpPr/>
          <p:nvPr/>
        </p:nvSpPr>
        <p:spPr>
          <a:xfrm>
            <a:off x="5172076" y="5945840"/>
            <a:ext cx="1533524" cy="254935"/>
          </a:xfrm>
          <a:prstGeom prst="roundRect">
            <a:avLst>
              <a:gd name="adj" fmla="val 6648"/>
            </a:avLst>
          </a:prstGeom>
          <a:solidFill>
            <a:srgbClr val="AB2B2B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fld id="{176E9124-94C9-45F8-991C-9243C15143EC}" type="datetime1">
              <a:rPr lang="zh-CN" altLang="en-US" sz="1600" spc="100">
                <a:latin typeface="Bahnschrift Light" panose="020B0502040204020203" pitchFamily="34" charset="0"/>
                <a:ea typeface="微软雅黑" panose="020B0503020204020204" pitchFamily="34" charset="-122"/>
              </a:rPr>
              <a:t>2022/1/16</a:t>
            </a:fld>
            <a:endParaRPr lang="zh-CN" altLang="en-US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2486290" y="2432693"/>
            <a:ext cx="7219421" cy="0"/>
          </a:xfrm>
          <a:prstGeom prst="line">
            <a:avLst/>
          </a:prstGeom>
          <a:ln w="12700">
            <a:solidFill>
              <a:srgbClr val="AB2B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2486290" y="4401169"/>
            <a:ext cx="7219421" cy="0"/>
          </a:xfrm>
          <a:prstGeom prst="line">
            <a:avLst/>
          </a:prstGeom>
          <a:ln w="12700">
            <a:solidFill>
              <a:srgbClr val="AB2B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2083354" y="2902338"/>
            <a:ext cx="7713067" cy="791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40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工作汇报</a:t>
            </a:r>
          </a:p>
        </p:txBody>
      </p:sp>
      <p:sp>
        <p:nvSpPr>
          <p:cNvPr id="13" name="矩形 12"/>
          <p:cNvSpPr/>
          <p:nvPr/>
        </p:nvSpPr>
        <p:spPr>
          <a:xfrm rot="19489470">
            <a:off x="2087430" y="75101"/>
            <a:ext cx="7815223" cy="70259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 rot="19677627">
            <a:off x="1696367" y="-185105"/>
            <a:ext cx="8799268" cy="7539332"/>
          </a:xfrm>
          <a:prstGeom prst="rect">
            <a:avLst/>
          </a:prstGeom>
          <a:noFill/>
          <a:ln w="393700">
            <a:gradFill flip="none" rotWithShape="1">
              <a:gsLst>
                <a:gs pos="0">
                  <a:schemeClr val="accent3">
                    <a:lumMod val="67000"/>
                    <a:alpha val="0"/>
                  </a:schemeClr>
                </a:gs>
                <a:gs pos="75000">
                  <a:srgbClr val="D9D7DA">
                    <a:alpha val="36000"/>
                  </a:srgbClr>
                </a:gs>
                <a:gs pos="100000">
                  <a:schemeClr val="accent3">
                    <a:lumMod val="60000"/>
                    <a:lumOff val="40000"/>
                    <a:alpha val="0"/>
                  </a:schemeClr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 rot="19689791">
            <a:off x="1250990" y="-594491"/>
            <a:ext cx="9690020" cy="8358103"/>
          </a:xfrm>
          <a:prstGeom prst="rect">
            <a:avLst/>
          </a:prstGeom>
          <a:noFill/>
          <a:ln w="25400">
            <a:solidFill>
              <a:srgbClr val="AB2B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 rot="19677627">
            <a:off x="837848" y="-966170"/>
            <a:ext cx="10516304" cy="9101460"/>
          </a:xfrm>
          <a:prstGeom prst="rect">
            <a:avLst/>
          </a:prstGeom>
          <a:noFill/>
          <a:ln w="304800">
            <a:gradFill flip="none" rotWithShape="1">
              <a:gsLst>
                <a:gs pos="0">
                  <a:schemeClr val="accent3">
                    <a:lumMod val="67000"/>
                    <a:alpha val="0"/>
                  </a:schemeClr>
                </a:gs>
                <a:gs pos="69000">
                  <a:srgbClr val="D9D7DA">
                    <a:alpha val="32000"/>
                  </a:srgbClr>
                </a:gs>
                <a:gs pos="100000">
                  <a:schemeClr val="accent3">
                    <a:lumMod val="60000"/>
                    <a:lumOff val="40000"/>
                    <a:alpha val="0"/>
                  </a:schemeClr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19677627">
            <a:off x="631957" y="-1193179"/>
            <a:ext cx="10928087" cy="9555478"/>
          </a:xfrm>
          <a:prstGeom prst="rect">
            <a:avLst/>
          </a:prstGeom>
          <a:noFill/>
          <a:ln w="127000">
            <a:solidFill>
              <a:srgbClr val="AB2B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" name="直角三角形 19"/>
          <p:cNvSpPr/>
          <p:nvPr/>
        </p:nvSpPr>
        <p:spPr>
          <a:xfrm flipV="1">
            <a:off x="0" y="0"/>
            <a:ext cx="2809876" cy="1756941"/>
          </a:xfrm>
          <a:prstGeom prst="rtTriangle">
            <a:avLst/>
          </a:prstGeom>
          <a:solidFill>
            <a:srgbClr val="AB2B2B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1" name="直角三角形 20"/>
          <p:cNvSpPr/>
          <p:nvPr/>
        </p:nvSpPr>
        <p:spPr>
          <a:xfrm rot="16200000" flipV="1">
            <a:off x="-559805" y="4699477"/>
            <a:ext cx="2809876" cy="1756941"/>
          </a:xfrm>
          <a:prstGeom prst="rtTriangle">
            <a:avLst/>
          </a:prstGeom>
          <a:solidFill>
            <a:srgbClr val="AB2B2B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直角三角形 21"/>
          <p:cNvSpPr/>
          <p:nvPr/>
        </p:nvSpPr>
        <p:spPr>
          <a:xfrm rot="16200000" flipH="1">
            <a:off x="9801294" y="562042"/>
            <a:ext cx="2952749" cy="1828666"/>
          </a:xfrm>
          <a:prstGeom prst="rtTriangle">
            <a:avLst/>
          </a:prstGeom>
          <a:solidFill>
            <a:srgbClr val="AB2B2B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直角三角形 22"/>
          <p:cNvSpPr/>
          <p:nvPr/>
        </p:nvSpPr>
        <p:spPr>
          <a:xfrm flipH="1">
            <a:off x="9783191" y="5443226"/>
            <a:ext cx="2442147" cy="1414770"/>
          </a:xfrm>
          <a:prstGeom prst="rtTriangle">
            <a:avLst/>
          </a:prstGeom>
          <a:solidFill>
            <a:srgbClr val="AB2B2B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3896094" y="822386"/>
            <a:ext cx="4399811" cy="813731"/>
            <a:chOff x="4386699" y="746886"/>
            <a:chExt cx="4399811" cy="813731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86699" y="746886"/>
              <a:ext cx="813731" cy="813731"/>
            </a:xfrm>
            <a:prstGeom prst="rect">
              <a:avLst/>
            </a:prstGeom>
          </p:spPr>
        </p:pic>
        <p:grpSp>
          <p:nvGrpSpPr>
            <p:cNvPr id="25" name="组合 24"/>
            <p:cNvGrpSpPr/>
            <p:nvPr/>
          </p:nvGrpSpPr>
          <p:grpSpPr>
            <a:xfrm>
              <a:off x="5384803" y="746904"/>
              <a:ext cx="3401707" cy="813713"/>
              <a:chOff x="9205483" y="280849"/>
              <a:chExt cx="2517243" cy="548463"/>
            </a:xfrm>
          </p:grpSpPr>
          <p:pic>
            <p:nvPicPr>
              <p:cNvPr id="26" name="图片 2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5483" y="280849"/>
                <a:ext cx="618914" cy="548463"/>
              </a:xfrm>
              <a:prstGeom prst="rect">
                <a:avLst/>
              </a:prstGeom>
            </p:spPr>
          </p:pic>
          <p:pic>
            <p:nvPicPr>
              <p:cNvPr id="27" name="图片 2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72038" y="341346"/>
                <a:ext cx="2050688" cy="464823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2D758478-D061-4A5B-808D-6B7D2CCD4E81}"/>
              </a:ext>
            </a:extLst>
          </p:cNvPr>
          <p:cNvSpPr/>
          <p:nvPr/>
        </p:nvSpPr>
        <p:spPr>
          <a:xfrm>
            <a:off x="1426054" y="247676"/>
            <a:ext cx="8106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D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r>
              <a:rPr lang="en-US" altLang="zh-CN" sz="3000" b="1" dirty="0">
                <a:solidFill>
                  <a:srgbClr val="CD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3000" b="1" dirty="0">
              <a:solidFill>
                <a:srgbClr val="CD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12BDDEF-DA24-4E29-B4B8-CB421D9C945F}"/>
              </a:ext>
            </a:extLst>
          </p:cNvPr>
          <p:cNvSpPr txBox="1"/>
          <p:nvPr/>
        </p:nvSpPr>
        <p:spPr>
          <a:xfrm>
            <a:off x="1928606" y="324620"/>
            <a:ext cx="3691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 i="0">
                <a:solidFill>
                  <a:srgbClr val="121212"/>
                </a:solidFill>
                <a:effectLst/>
                <a:latin typeface="-apple-system"/>
              </a:rPr>
              <a:t>被遮挡物体检测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F445267-B1B4-446C-86FD-6A0AA33A1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428" y="1152809"/>
            <a:ext cx="6857143" cy="4552381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250D3AF1-AFD3-400A-9C7F-E044B5ECCE54}"/>
              </a:ext>
            </a:extLst>
          </p:cNvPr>
          <p:cNvSpPr txBox="1"/>
          <p:nvPr/>
        </p:nvSpPr>
        <p:spPr>
          <a:xfrm>
            <a:off x="954156" y="6050045"/>
            <a:ext cx="106845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"Soft-NMS--improving object detection with one line of code." </a:t>
            </a:r>
            <a:r>
              <a:rPr lang="en-US" altLang="zh-CN" sz="16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Proceedings of the IEEE international conference on computer vision</a:t>
            </a:r>
            <a:r>
              <a:rPr lang="en-US" altLang="zh-CN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2017.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754063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2D758478-D061-4A5B-808D-6B7D2CCD4E81}"/>
              </a:ext>
            </a:extLst>
          </p:cNvPr>
          <p:cNvSpPr/>
          <p:nvPr/>
        </p:nvSpPr>
        <p:spPr>
          <a:xfrm>
            <a:off x="1426054" y="247676"/>
            <a:ext cx="8106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D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r>
              <a:rPr lang="en-US" altLang="zh-CN" sz="3000" b="1" dirty="0">
                <a:solidFill>
                  <a:srgbClr val="CD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3000" b="1" dirty="0">
              <a:solidFill>
                <a:srgbClr val="CD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97A2595-2235-4CC0-9378-D74A91F74A7E}"/>
              </a:ext>
            </a:extLst>
          </p:cNvPr>
          <p:cNvSpPr txBox="1"/>
          <p:nvPr/>
        </p:nvSpPr>
        <p:spPr>
          <a:xfrm>
            <a:off x="1908312" y="278454"/>
            <a:ext cx="3925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 i="0">
                <a:solidFill>
                  <a:srgbClr val="121212"/>
                </a:solidFill>
                <a:effectLst/>
                <a:latin typeface="-apple-system"/>
              </a:rPr>
              <a:t>不规则形状物体的检测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93A9506-4847-4176-8343-C714A5CE5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857" y="1671857"/>
            <a:ext cx="4714286" cy="3514286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392006BC-0545-469A-978B-2F74E92606CB}"/>
              </a:ext>
            </a:extLst>
          </p:cNvPr>
          <p:cNvSpPr txBox="1"/>
          <p:nvPr/>
        </p:nvSpPr>
        <p:spPr>
          <a:xfrm>
            <a:off x="1230795" y="5733160"/>
            <a:ext cx="97304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"Deformable convolutional networks." </a:t>
            </a:r>
            <a:r>
              <a:rPr lang="en-US" altLang="zh-CN" sz="16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Proceedings of the IEEE international conference on computer vision</a:t>
            </a:r>
            <a:r>
              <a:rPr lang="en-US" altLang="zh-CN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2017.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396856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19796</TotalTime>
  <Words>215</Words>
  <Application>Microsoft Office PowerPoint</Application>
  <PresentationFormat>宽屏</PresentationFormat>
  <Paragraphs>13</Paragraphs>
  <Slides>3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0" baseType="lpstr">
      <vt:lpstr>-apple-system</vt:lpstr>
      <vt:lpstr>等线</vt:lpstr>
      <vt:lpstr>等线 Light</vt:lpstr>
      <vt:lpstr>微软雅黑</vt:lpstr>
      <vt:lpstr>Arial</vt:lpstr>
      <vt:lpstr>Bahnschrift Light</vt:lpstr>
      <vt:lpstr>Office 主题​​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miao tamiaode</dc:creator>
  <cp:lastModifiedBy>Jia Leyuan</cp:lastModifiedBy>
  <cp:revision>562</cp:revision>
  <dcterms:created xsi:type="dcterms:W3CDTF">2020-04-23T01:39:00Z</dcterms:created>
  <dcterms:modified xsi:type="dcterms:W3CDTF">2022-01-16T06:31:30Z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