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8" r:id="rId5"/>
    <p:sldId id="260" r:id="rId6"/>
    <p:sldId id="259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4B9571-4ED6-4C81-B95F-91FC05788F20}" type="slidenum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/>
        </p:nvGrpSpPr>
        <p:grpSpPr>
          <a:xfrm>
            <a:off x="9214241" y="179334"/>
            <a:ext cx="2703782" cy="646764"/>
            <a:chOff x="9205483" y="280849"/>
            <a:chExt cx="2517243" cy="548463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5483" y="280849"/>
              <a:ext cx="618914" cy="54846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2038" y="341346"/>
              <a:ext cx="2050688" cy="464823"/>
            </a:xfrm>
            <a:prstGeom prst="rect">
              <a:avLst/>
            </a:prstGeom>
          </p:spPr>
        </p:pic>
      </p:grpSp>
      <p:cxnSp>
        <p:nvCxnSpPr>
          <p:cNvPr id="10" name="直接连接符 9"/>
          <p:cNvCxnSpPr/>
          <p:nvPr userDrawn="1"/>
        </p:nvCxnSpPr>
        <p:spPr>
          <a:xfrm>
            <a:off x="523982" y="846166"/>
            <a:ext cx="11178283" cy="0"/>
          </a:xfrm>
          <a:prstGeom prst="line">
            <a:avLst/>
          </a:prstGeom>
          <a:ln w="19050">
            <a:solidFill>
              <a:srgbClr val="CD2626"/>
            </a:solidFill>
          </a:ln>
          <a:effectLst>
            <a:outerShdw blurRad="50800" dist="38100" dir="5400000" algn="t" rotWithShape="0">
              <a:srgbClr val="D9D7DA">
                <a:alpha val="60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3982" y="77329"/>
            <a:ext cx="813731" cy="8137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62.xml"/><Relationship Id="rId18" Type="http://schemas.openxmlformats.org/officeDocument/2006/relationships/tags" Target="../tags/tag61.xml"/><Relationship Id="rId17" Type="http://schemas.openxmlformats.org/officeDocument/2006/relationships/tags" Target="../tags/tag60.xml"/><Relationship Id="rId16" Type="http://schemas.openxmlformats.org/officeDocument/2006/relationships/tags" Target="../tags/tag59.xml"/><Relationship Id="rId15" Type="http://schemas.openxmlformats.org/officeDocument/2006/relationships/tags" Target="../tags/tag58.xml"/><Relationship Id="rId14" Type="http://schemas.openxmlformats.org/officeDocument/2006/relationships/tags" Target="../tags/tag57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9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2776746" y="4635211"/>
            <a:ext cx="6638508" cy="2476239"/>
          </a:xfrm>
          <a:prstGeom prst="rect">
            <a:avLst/>
          </a:prstGeom>
          <a:blipFill dpi="0" rotWithShape="1">
            <a:blip r:embed="rId1">
              <a:alphaModFix amt="5000"/>
            </a:blip>
            <a:srcRect/>
            <a:stretch>
              <a:fillRect t="-50527" b="1"/>
            </a:stretch>
          </a:blip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矩形: 圆角 3"/>
          <p:cNvSpPr/>
          <p:nvPr/>
        </p:nvSpPr>
        <p:spPr>
          <a:xfrm>
            <a:off x="5437696" y="5184754"/>
            <a:ext cx="1316607" cy="274901"/>
          </a:xfrm>
          <a:prstGeom prst="roundRect">
            <a:avLst>
              <a:gd name="adj" fmla="val 6648"/>
            </a:avLst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fld id="{176E9124-94C9-45F8-991C-9243C15143EC}" type="datetime1">
              <a:rPr lang="zh-CN" altLang="en-US" sz="1600" spc="100">
                <a:latin typeface="Bahnschrift Light" panose="020B0502040204020203" pitchFamily="34" charset="0"/>
                <a:ea typeface="微软雅黑" panose="020B0503020204020204" pitchFamily="34" charset="-122"/>
              </a:rPr>
            </a:fld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2486290" y="2432693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486290" y="4401169"/>
            <a:ext cx="7219421" cy="0"/>
          </a:xfrm>
          <a:prstGeom prst="line">
            <a:avLst/>
          </a:prstGeom>
          <a:ln w="12700">
            <a:solidFill>
              <a:srgbClr val="AB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1401648" y="2739340"/>
            <a:ext cx="9388704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rgbClr val="AB2B2B"/>
                </a:solidFill>
                <a:latin typeface="Times New Roman" panose="02020603050405020304" pitchFamily="18" charset="0"/>
                <a:ea typeface="Microsoft JhengHei UI" panose="020B0604030504040204" pitchFamily="34" charset="-120"/>
                <a:cs typeface="Times New Roman" panose="02020603050405020304" pitchFamily="18" charset="0"/>
              </a:rPr>
              <a:t>Multimodal Emotion Recognition and Sentiment Analysis via Attention Enhanced Recurrent Model </a:t>
            </a:r>
            <a:r>
              <a:rPr lang="zh-CN" altLang="en-US" sz="2800" b="1" dirty="0">
                <a:solidFill>
                  <a:srgbClr val="AB2B2B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论文复现进度</a:t>
            </a:r>
            <a:endParaRPr lang="zh-CN" altLang="en-US" sz="2800" b="1" dirty="0">
              <a:solidFill>
                <a:srgbClr val="AB2B2B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459686" y="4615564"/>
            <a:ext cx="3272628" cy="437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zh-CN" altLang="en-US" b="1" spc="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汇报人：陶斯颖</a:t>
            </a:r>
            <a:endParaRPr lang="zh-CN" altLang="en-US" b="1" spc="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 rot="19489470">
            <a:off x="2087430" y="75101"/>
            <a:ext cx="7815223" cy="7025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 rot="19677627">
            <a:off x="1696367" y="-185105"/>
            <a:ext cx="8799268" cy="7539332"/>
          </a:xfrm>
          <a:prstGeom prst="rect">
            <a:avLst/>
          </a:prstGeom>
          <a:noFill/>
          <a:ln w="3937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75000">
                  <a:srgbClr val="D9D7DA">
                    <a:alpha val="36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 rot="19689791">
            <a:off x="1250990" y="-594491"/>
            <a:ext cx="9690020" cy="8358103"/>
          </a:xfrm>
          <a:prstGeom prst="rect">
            <a:avLst/>
          </a:prstGeom>
          <a:noFill/>
          <a:ln w="254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 rot="19677627">
            <a:off x="837848" y="-966170"/>
            <a:ext cx="10516304" cy="9101460"/>
          </a:xfrm>
          <a:prstGeom prst="rect">
            <a:avLst/>
          </a:prstGeom>
          <a:noFill/>
          <a:ln w="304800">
            <a:gradFill flip="none" rotWithShape="1">
              <a:gsLst>
                <a:gs pos="0">
                  <a:schemeClr val="accent3">
                    <a:lumMod val="67000"/>
                    <a:alpha val="0"/>
                  </a:schemeClr>
                </a:gs>
                <a:gs pos="69000">
                  <a:srgbClr val="D9D7DA">
                    <a:alpha val="32000"/>
                  </a:srgbClr>
                </a:gs>
                <a:gs pos="100000">
                  <a:schemeClr val="accent3">
                    <a:lumMod val="60000"/>
                    <a:lumOff val="40000"/>
                    <a:alpha val="0"/>
                  </a:schemeClr>
                </a:gs>
              </a:gsLst>
              <a:lin ang="81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 rot="19677627">
            <a:off x="631957" y="-1193179"/>
            <a:ext cx="10928087" cy="9555478"/>
          </a:xfrm>
          <a:prstGeom prst="rect">
            <a:avLst/>
          </a:prstGeom>
          <a:noFill/>
          <a:ln w="127000">
            <a:solidFill>
              <a:srgbClr val="AB2B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直角三角形 19"/>
          <p:cNvSpPr/>
          <p:nvPr/>
        </p:nvSpPr>
        <p:spPr>
          <a:xfrm flipV="1">
            <a:off x="-1" y="-5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21" name="直角三角形 20"/>
          <p:cNvSpPr/>
          <p:nvPr/>
        </p:nvSpPr>
        <p:spPr>
          <a:xfrm rot="16200000" flipV="1">
            <a:off x="-559805" y="4699477"/>
            <a:ext cx="2809876" cy="1756941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直角三角形 21"/>
          <p:cNvSpPr/>
          <p:nvPr/>
        </p:nvSpPr>
        <p:spPr>
          <a:xfrm rot="16200000" flipH="1">
            <a:off x="9801294" y="562042"/>
            <a:ext cx="2952749" cy="1828666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直角三角形 22"/>
          <p:cNvSpPr/>
          <p:nvPr/>
        </p:nvSpPr>
        <p:spPr>
          <a:xfrm flipH="1">
            <a:off x="9783191" y="5443226"/>
            <a:ext cx="2442147" cy="1414770"/>
          </a:xfrm>
          <a:prstGeom prst="rtTriangle">
            <a:avLst/>
          </a:prstGeom>
          <a:solidFill>
            <a:srgbClr val="AB2B2B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3896094" y="822386"/>
            <a:ext cx="4399811" cy="813731"/>
            <a:chOff x="4386699" y="746886"/>
            <a:chExt cx="4399811" cy="813731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86699" y="746886"/>
              <a:ext cx="813731" cy="813731"/>
            </a:xfrm>
            <a:prstGeom prst="rect">
              <a:avLst/>
            </a:prstGeom>
          </p:spPr>
        </p:pic>
        <p:grpSp>
          <p:nvGrpSpPr>
            <p:cNvPr id="25" name="组合 24"/>
            <p:cNvGrpSpPr/>
            <p:nvPr/>
          </p:nvGrpSpPr>
          <p:grpSpPr>
            <a:xfrm>
              <a:off x="5384803" y="746904"/>
              <a:ext cx="3401707" cy="813713"/>
              <a:chOff x="9205483" y="280849"/>
              <a:chExt cx="2517243" cy="548463"/>
            </a:xfrm>
          </p:grpSpPr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05483" y="280849"/>
                <a:ext cx="618914" cy="548463"/>
              </a:xfrm>
              <a:prstGeom prst="rect">
                <a:avLst/>
              </a:prstGeom>
            </p:spPr>
          </p:pic>
          <p:pic>
            <p:nvPicPr>
              <p:cNvPr id="27" name="图片 26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672038" y="341346"/>
                <a:ext cx="2050688" cy="464823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8668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19430" y="1421130"/>
            <a:ext cx="11152505" cy="1614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Visual Features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处理分为两个部分，先是用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OpenFace toolkit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从原始视频同提取对齐的人脸，然后将带有时间标记的人脸图片输入到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VGGFace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ResNetFace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SENetFace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EmoFAN</a:t>
            </a: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网络中，分别提取高级的人脸面部特征。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数据库：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Muse-Car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348588" y="218396"/>
            <a:ext cx="759345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01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1" name="文本框 5"/>
          <p:cNvSpPr txBox="1"/>
          <p:nvPr/>
        </p:nvSpPr>
        <p:spPr>
          <a:xfrm>
            <a:off x="1868968" y="255735"/>
            <a:ext cx="5643453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backgroup———Visual Features</a:t>
            </a:r>
            <a:endParaRPr lang="en-US" altLang="zh-CN" sz="2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3895" y="2645410"/>
            <a:ext cx="6271895" cy="34740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8668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20065" y="1221105"/>
            <a:ext cx="11152505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上周完成了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OpenFace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对视频中人脸是提取，运行了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天总计生成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322G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，已经转移到服务器上准备进一步处理。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本周的周一至周三在复习准备考试，之后的时间在重装服务器系统、恢复原来的环境，对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OpenFace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提取的人脸图片进行筛选和配置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种网络模型的环境，以及写算法实验作业。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348588" y="218396"/>
            <a:ext cx="759345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28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02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1" name="文本框 5"/>
          <p:cNvSpPr txBox="1"/>
          <p:nvPr/>
        </p:nvSpPr>
        <p:spPr>
          <a:xfrm>
            <a:off x="1868968" y="255735"/>
            <a:ext cx="5643453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进度情况</a:t>
            </a:r>
            <a:endParaRPr lang="zh-CN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0065" y="2814320"/>
            <a:ext cx="4511675" cy="33242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6835" y="2814320"/>
            <a:ext cx="6276975" cy="1790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3717" y="6488668"/>
            <a:ext cx="758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8247E6E-6507-4F69-8E4E-2578B16075EC}" type="slidenum">
              <a:rPr lang="zh-CN" altLang="en-US" smtClean="0">
                <a:solidFill>
                  <a:schemeClr val="bg1">
                    <a:lumMod val="6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</a:fld>
            <a:endParaRPr lang="zh-CN" altLang="en-US" dirty="0">
              <a:solidFill>
                <a:schemeClr val="bg1">
                  <a:lumMod val="6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2155054"/>
            <a:ext cx="12192000" cy="2547892"/>
          </a:xfrm>
          <a:prstGeom prst="rect">
            <a:avLst/>
          </a:prstGeom>
          <a:solidFill>
            <a:srgbClr val="A629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lang="zh-CN" altLang="en-US" sz="6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WPS 演示</Application>
  <PresentationFormat>宽屏</PresentationFormat>
  <Paragraphs>29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Wingdings</vt:lpstr>
      <vt:lpstr>Bahnschrift Light</vt:lpstr>
      <vt:lpstr>Times New Roman</vt:lpstr>
      <vt:lpstr>Microsoft JhengHei UI</vt:lpstr>
      <vt:lpstr>Microsoft JhengHei</vt:lpstr>
      <vt:lpstr>Adobe Devanagari</vt:lpstr>
      <vt:lpstr>Arial Unicode MS</vt:lpstr>
      <vt:lpstr>Calibri</vt:lpstr>
      <vt:lpstr>DejaVu Math TeX Gyre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幻</cp:lastModifiedBy>
  <cp:revision>152</cp:revision>
  <dcterms:created xsi:type="dcterms:W3CDTF">2019-06-19T02:08:00Z</dcterms:created>
  <dcterms:modified xsi:type="dcterms:W3CDTF">2021-12-26T10:05:16Z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EEB80154D0F242A7AD0198D1CE00A874</vt:lpwstr>
  </property>
</Properties>
</file>